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heme/theme4.xml" ContentType="application/vnd.openxmlformats-officedocument.theme+xml"/>
  <Override PartName="/ppt/tags/tag155.xml" ContentType="application/vnd.openxmlformats-officedocument.presentationml.tags+xml"/>
  <Override PartName="/ppt/notesSlides/notesSlide1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2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heme/themeOverride1.xml" ContentType="application/vnd.openxmlformats-officedocument.themeOverr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810" r:id="rId3"/>
  </p:sldMasterIdLst>
  <p:notesMasterIdLst>
    <p:notesMasterId r:id="rId31"/>
  </p:notesMasterIdLst>
  <p:sldIdLst>
    <p:sldId id="1379" r:id="rId4"/>
    <p:sldId id="1340" r:id="rId5"/>
    <p:sldId id="1383" r:id="rId6"/>
    <p:sldId id="1382" r:id="rId7"/>
    <p:sldId id="1343" r:id="rId8"/>
    <p:sldId id="1344" r:id="rId9"/>
    <p:sldId id="1380" r:id="rId10"/>
    <p:sldId id="1381" r:id="rId11"/>
    <p:sldId id="1355" r:id="rId12"/>
    <p:sldId id="1354" r:id="rId13"/>
    <p:sldId id="1353" r:id="rId14"/>
    <p:sldId id="1352" r:id="rId15"/>
    <p:sldId id="1356" r:id="rId16"/>
    <p:sldId id="1357" r:id="rId17"/>
    <p:sldId id="1358" r:id="rId18"/>
    <p:sldId id="1359" r:id="rId19"/>
    <p:sldId id="1370" r:id="rId20"/>
    <p:sldId id="1371" r:id="rId21"/>
    <p:sldId id="1372" r:id="rId22"/>
    <p:sldId id="1363" r:id="rId23"/>
    <p:sldId id="1377" r:id="rId24"/>
    <p:sldId id="1373" r:id="rId25"/>
    <p:sldId id="1374" r:id="rId26"/>
    <p:sldId id="1375" r:id="rId27"/>
    <p:sldId id="1378" r:id="rId28"/>
    <p:sldId id="1376" r:id="rId29"/>
    <p:sldId id="317" r:id="rId30"/>
  </p:sldIdLst>
  <p:sldSz cx="12192000" cy="6858000"/>
  <p:notesSz cx="6797675" cy="9926638"/>
  <p:custDataLst>
    <p:tags r:id="rId32"/>
  </p:custDataLst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phne Tsalkadra" initials="D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5842" autoAdjust="0"/>
  </p:normalViewPr>
  <p:slideViewPr>
    <p:cSldViewPr snapToGrid="0">
      <p:cViewPr>
        <p:scale>
          <a:sx n="81" d="100"/>
          <a:sy n="81" d="100"/>
        </p:scale>
        <p:origin x="-46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F5D597F6-B1E6-9948-9572-CE8552A41E40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E8F0C22D-7263-2D43-AFDE-834F13898F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0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/01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GB" b="1" dirty="0"/>
              <a:t>Feedback</a:t>
            </a:r>
            <a:r>
              <a:rPr lang="en-GB" dirty="0"/>
              <a:t> </a:t>
            </a:r>
          </a:p>
          <a:p>
            <a:endParaRPr lang="el-GR" dirty="0"/>
          </a:p>
          <a:p>
            <a:r>
              <a:rPr lang="el-GR" dirty="0"/>
              <a:t>Πρώτη μέρα αφιερωμένη σε υγιεινή </a:t>
            </a:r>
            <a:r>
              <a:rPr lang="el-GR" dirty="0" err="1"/>
              <a:t>κτλ</a:t>
            </a:r>
            <a:endParaRPr lang="el-GR" dirty="0"/>
          </a:p>
          <a:p>
            <a:endParaRPr lang="el-GR" dirty="0"/>
          </a:p>
          <a:p>
            <a:r>
              <a:rPr lang="el-GR" dirty="0"/>
              <a:t>Μικρές αλλαγές έξυπνες (2 διαλείμματα, ζώνες άφιξης/αναχώρησης)</a:t>
            </a:r>
          </a:p>
          <a:p>
            <a:endParaRPr lang="el-GR" dirty="0"/>
          </a:p>
          <a:p>
            <a:r>
              <a:rPr lang="el-GR" dirty="0"/>
              <a:t>Απουσίες </a:t>
            </a:r>
          </a:p>
          <a:p>
            <a:endParaRPr lang="el-GR" dirty="0"/>
          </a:p>
          <a:p>
            <a:r>
              <a:rPr lang="el-GR" b="1" dirty="0"/>
              <a:t>2 ΣΤΑΔΙΑ</a:t>
            </a:r>
            <a:r>
              <a:rPr lang="el-GR" dirty="0"/>
              <a:t>: α) δημοτικά/γ’ λυκείου – β) γυμνάσιο, β’ γ’ λυκείου, ΕΕΚ, μαθητεία. </a:t>
            </a:r>
          </a:p>
          <a:p>
            <a:endParaRPr lang="el-GR" dirty="0"/>
          </a:p>
          <a:p>
            <a:r>
              <a:rPr lang="el-GR" dirty="0"/>
              <a:t>ΑΕΙ συνεχίζουν εξ αποστάσεως</a:t>
            </a:r>
            <a:r>
              <a:rPr lang="en-GB" dirty="0"/>
              <a:t> (</a:t>
            </a:r>
            <a:r>
              <a:rPr lang="el-GR" dirty="0"/>
              <a:t>δε θα ανοίξουν για φέτος)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0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61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oleObject" Target="../embeddings/oleObject17.bin"/><Relationship Id="rId2" Type="http://schemas.openxmlformats.org/officeDocument/2006/relationships/tags" Target="../tags/tag63.xml"/><Relationship Id="rId1" Type="http://schemas.openxmlformats.org/officeDocument/2006/relationships/vmlDrawing" Target="../drawings/vmlDrawing17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oleObject" Target="../embeddings/oleObject18.bin"/><Relationship Id="rId2" Type="http://schemas.openxmlformats.org/officeDocument/2006/relationships/tags" Target="../tags/tag67.xml"/><Relationship Id="rId1" Type="http://schemas.openxmlformats.org/officeDocument/2006/relationships/vmlDrawing" Target="../drawings/vmlDrawing18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image" Target="NUL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oleObject" Target="../embeddings/oleObject20.bin"/><Relationship Id="rId2" Type="http://schemas.openxmlformats.org/officeDocument/2006/relationships/tags" Target="../tags/tag94.xml"/><Relationship Id="rId1" Type="http://schemas.openxmlformats.org/officeDocument/2006/relationships/vmlDrawing" Target="../drawings/vmlDrawing20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oleObject" Target="../embeddings/oleObject21.bin"/><Relationship Id="rId2" Type="http://schemas.openxmlformats.org/officeDocument/2006/relationships/tags" Target="../tags/tag98.xml"/><Relationship Id="rId1" Type="http://schemas.openxmlformats.org/officeDocument/2006/relationships/vmlDrawing" Target="../drawings/vmlDrawing21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0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9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12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12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9" Type="http://schemas.openxmlformats.org/officeDocument/2006/relationships/oleObject" Target="../embeddings/oleObject26.bin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27.v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9" Type="http://schemas.openxmlformats.org/officeDocument/2006/relationships/oleObject" Target="../embeddings/oleObject27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image" Target="NUL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5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4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0.bin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2.bin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3.bin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54.xml"/><Relationship Id="rId7" Type="http://schemas.openxmlformats.org/officeDocument/2006/relationships/image" Target="../media/image2.png"/><Relationship Id="rId2" Type="http://schemas.openxmlformats.org/officeDocument/2006/relationships/tags" Target="../tags/tag15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0977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>
            <a:off x="3176" y="2608637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20CC0CCB-356A-4156-839B-2EB6155C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185" t="6084" r="87330" b="75016"/>
          <a:stretch/>
        </p:blipFill>
        <p:spPr>
          <a:xfrm>
            <a:off x="869970" y="5228949"/>
            <a:ext cx="1157601" cy="11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8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033B81CD-5318-413B-81EC-15F21490B0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130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="" xmlns:a16="http://schemas.microsoft.com/office/drawing/2014/main" id="{17E7BD6F-17B7-4404-9EAA-FF84918C956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Helvetica Neue"/>
              </a:defRPr>
            </a:lvl1pPr>
            <a:lvl2pPr>
              <a:defRPr sz="2800">
                <a:latin typeface="Helvetica Neue"/>
              </a:defRPr>
            </a:lvl2pPr>
            <a:lvl3pPr>
              <a:defRPr sz="2400">
                <a:latin typeface="Helvetica Neue"/>
              </a:defRPr>
            </a:lvl3pPr>
            <a:lvl4pPr>
              <a:defRPr sz="2000">
                <a:latin typeface="Helvetica Neue"/>
              </a:defRPr>
            </a:lvl4pPr>
            <a:lvl5pPr>
              <a:defRPr sz="2000">
                <a:latin typeface="Helvetica Neu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D64DFB17-1D78-4615-80BB-ACA981CE51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7466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="" xmlns:a16="http://schemas.microsoft.com/office/drawing/2014/main" id="{03042D4C-6D59-4320-8554-FB80E67C1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Helvetica Neue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1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3F752BB3-3FBF-4DF9-A65F-0D1072CA4E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3452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45F10AE6-F43D-4F7F-A4CD-576F78CB2B6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49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6D75815B-0232-42E4-8D85-8A12C0C93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13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E4812782-A8F0-4271-BB7D-E9AC492BE6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1871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0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1123950" y="0"/>
            <a:ext cx="11068050" cy="685800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B60E7FC-CADB-4967-AD4A-85CEEDA620D6}"/>
              </a:ext>
            </a:extLst>
          </p:cNvPr>
          <p:cNvSpPr/>
          <p:nvPr userDrawn="1"/>
        </p:nvSpPr>
        <p:spPr>
          <a:xfrm>
            <a:off x="0" y="4672664"/>
            <a:ext cx="2922814" cy="218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" y="4313351"/>
            <a:ext cx="8096250" cy="2387600"/>
          </a:xfrm>
        </p:spPr>
        <p:txBody>
          <a:bodyPr anchor="b"/>
          <a:lstStyle>
            <a:lvl1pPr algn="l">
              <a:defRPr sz="6000"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" y="2657588"/>
            <a:ext cx="6000750" cy="1655762"/>
          </a:xfrm>
        </p:spPr>
        <p:txBody>
          <a:bodyPr/>
          <a:lstStyle>
            <a:lvl1pPr marL="0" indent="0" algn="l">
              <a:buNone/>
              <a:defRPr sz="2400">
                <a:latin typeface="Helvetica Neu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FF43333-CA42-4DE8-AE2F-6F01990E0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185" t="6084" r="87330" b="75016"/>
          <a:stretch/>
        </p:blipFill>
        <p:spPr>
          <a:xfrm>
            <a:off x="8685973" y="1243324"/>
            <a:ext cx="1832103" cy="18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9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9130FB5D-8836-4E8A-BF61-9D54A4EAB6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6758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144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AutoShap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="" xmlns:a16="http://schemas.microsoft.com/office/drawing/2014/main" id="{F81CC24B-8DEB-492F-96D6-6E7A4709BC1A}"/>
              </a:ext>
            </a:extLst>
          </p:cNvPr>
          <p:cNvSpPr txBox="1">
            <a:spLocks/>
          </p:cNvSpPr>
          <p:nvPr userDrawn="1"/>
        </p:nvSpPr>
        <p:spPr>
          <a:xfrm>
            <a:off x="0" y="6114520"/>
            <a:ext cx="12192000" cy="763600"/>
          </a:xfrm>
          <a:prstGeom prst="rect">
            <a:avLst/>
          </a:prstGeom>
          <a:solidFill>
            <a:srgbClr val="01347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 Regular" charset="0"/>
                <a:ea typeface="Roboto Regular" charset="0"/>
                <a:cs typeface="Roboto Regular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l-GR" kern="0" dirty="0">
              <a:solidFill>
                <a:srgbClr val="013476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229380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172646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522111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525798F-26A0-4314-B6F8-54FBAD4D3BEC}"/>
              </a:ext>
            </a:extLst>
          </p:cNvPr>
          <p:cNvCxnSpPr/>
          <p:nvPr userDrawn="1"/>
        </p:nvCxnSpPr>
        <p:spPr>
          <a:xfrm>
            <a:off x="406722" y="1072880"/>
            <a:ext cx="11412000" cy="0"/>
          </a:xfrm>
          <a:prstGeom prst="line">
            <a:avLst/>
          </a:prstGeom>
          <a:ln w="12700">
            <a:solidFill>
              <a:srgbClr val="4A6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2A1CC4B-F3BC-49D5-8847-E8A02CCF4B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8750" y="6271499"/>
            <a:ext cx="4326754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64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CEAC8C7-C4CD-42DC-9E0E-03CB42FE7FB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700">
                <a:cs typeface="Arial" pitchFamily="34" charset="0"/>
              </a:defRPr>
            </a:lvl1pPr>
          </a:lstStyle>
          <a:p>
            <a:pPr lvl="0"/>
            <a:r>
              <a:rPr lang="en-GB" sz="750" noProof="0" dirty="0">
                <a:solidFill>
                  <a:schemeClr val="tx1"/>
                </a:solidFill>
                <a:latin typeface="+mn-lt"/>
              </a:rPr>
              <a:t>Strategy&amp;</a:t>
            </a:r>
          </a:p>
        </p:txBody>
      </p:sp>
      <p:sp>
        <p:nvSpPr>
          <p:cNvPr id="12" name="Title">
            <a:extLst>
              <a:ext uri="{FF2B5EF4-FFF2-40B4-BE49-F238E27FC236}">
                <a16:creationId xmlns="" xmlns:a16="http://schemas.microsoft.com/office/drawing/2014/main" id="{ADA4E9A3-4F1A-458C-9B96-353601628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="" xmlns:a16="http://schemas.microsoft.com/office/drawing/2014/main" id="{89BC4C58-9AD4-4531-9BC7-3A29D7FD4E8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="" xmlns:a16="http://schemas.microsoft.com/office/drawing/2014/main" id="{85B7678F-63A7-4C9F-99E9-61D6450D9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1733550"/>
            <a:ext cx="9543288" cy="448437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5" name="Footer Placeholder">
            <a:extLst>
              <a:ext uri="{FF2B5EF4-FFF2-40B4-BE49-F238E27FC236}">
                <a16:creationId xmlns="" xmlns:a16="http://schemas.microsoft.com/office/drawing/2014/main" id="{65E735B0-1FAA-47DB-B607-DD297C701C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 sz="750">
                <a:latin typeface="+mn-lt"/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16" name="Footnotes">
            <a:extLst>
              <a:ext uri="{FF2B5EF4-FFF2-40B4-BE49-F238E27FC236}">
                <a16:creationId xmlns="" xmlns:a16="http://schemas.microsoft.com/office/drawing/2014/main" id="{64BDAAA5-70FF-402E-8CE8-90E2857E81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latin typeface="+mn-lt"/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2" name="Date Placeholder">
            <a:extLst>
              <a:ext uri="{FF2B5EF4-FFF2-40B4-BE49-F238E27FC236}">
                <a16:creationId xmlns="" xmlns:a16="http://schemas.microsoft.com/office/drawing/2014/main" id="{D60F2666-B8A5-4993-A9F6-219612A4F20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 sz="750">
                <a:latin typeface="+mn-lt"/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3" name="Slide Number Placeholder">
            <a:extLst>
              <a:ext uri="{FF2B5EF4-FFF2-40B4-BE49-F238E27FC236}">
                <a16:creationId xmlns="" xmlns:a16="http://schemas.microsoft.com/office/drawing/2014/main" id="{FAF632AD-2E44-4219-961C-A8CBA79001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 sz="750">
                <a:latin typeface="+mn-lt"/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806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4" name="Title">
            <a:extLst>
              <a:ext uri="{FF2B5EF4-FFF2-40B4-BE49-F238E27FC236}">
                <a16:creationId xmlns="" xmlns:a16="http://schemas.microsoft.com/office/drawing/2014/main" id="{BCC65FDA-CE18-4AF7-99AE-C4C6E78F7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="" xmlns:a16="http://schemas.microsoft.com/office/drawing/2014/main" id="{B58097A6-7894-405E-9725-4C6CF2D4428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="" xmlns:a16="http://schemas.microsoft.com/office/drawing/2014/main" id="{8B7EF5F6-379E-4FDA-B926-AE2FCBC32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733550"/>
            <a:ext cx="5477256" cy="448437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C8CF5252-2346-4DD0-8642-B65B6A855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784" y="1733550"/>
            <a:ext cx="5477256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0" name="Footer Placeholder">
            <a:extLst>
              <a:ext uri="{FF2B5EF4-FFF2-40B4-BE49-F238E27FC236}">
                <a16:creationId xmlns="" xmlns:a16="http://schemas.microsoft.com/office/drawing/2014/main" id="{AF1AC96E-E3D4-4D6E-A40D-4A444723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2" name="Footnotes">
            <a:extLst>
              <a:ext uri="{FF2B5EF4-FFF2-40B4-BE49-F238E27FC236}">
                <a16:creationId xmlns="" xmlns:a16="http://schemas.microsoft.com/office/drawing/2014/main" id="{22C75906-6DD8-47EA-BABE-4156FD3994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B4B722F-BF59-44F5-AF54-E0B6BA624E4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34" name="Date Placeholder">
            <a:extLst>
              <a:ext uri="{FF2B5EF4-FFF2-40B4-BE49-F238E27FC236}">
                <a16:creationId xmlns="" xmlns:a16="http://schemas.microsoft.com/office/drawing/2014/main" id="{53F942AC-0DC3-4BE2-ACB6-FEA7FB8C9EA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6" name="Slide Number Placeholder">
            <a:extLst>
              <a:ext uri="{FF2B5EF4-FFF2-40B4-BE49-F238E27FC236}">
                <a16:creationId xmlns="" xmlns:a16="http://schemas.microsoft.com/office/drawing/2014/main" id="{BC765C89-94F4-450F-9093-D2D345EF33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136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5" name="Title">
            <a:extLst>
              <a:ext uri="{FF2B5EF4-FFF2-40B4-BE49-F238E27FC236}">
                <a16:creationId xmlns="" xmlns:a16="http://schemas.microsoft.com/office/drawing/2014/main" id="{D737932D-FCA8-4FE7-BDF6-0CBBD2E05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="" xmlns:a16="http://schemas.microsoft.com/office/drawing/2014/main" id="{A166B68F-1750-47B7-BE76-BDE1FBC451B9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="" xmlns:a16="http://schemas.microsoft.com/office/drawing/2014/main" id="{815722B4-2F31-46FF-B6E8-AC2791F17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733550"/>
            <a:ext cx="3529584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AB7BCD93-145E-4206-80FA-78F087F62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288" y="1733550"/>
            <a:ext cx="3529584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="" xmlns:a16="http://schemas.microsoft.com/office/drawing/2014/main" id="{02BDFE6E-990E-4797-9D93-DA8D4741A35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20076" y="1733550"/>
            <a:ext cx="3529584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5" name="Footer Placeholder">
            <a:extLst>
              <a:ext uri="{FF2B5EF4-FFF2-40B4-BE49-F238E27FC236}">
                <a16:creationId xmlns="" xmlns:a16="http://schemas.microsoft.com/office/drawing/2014/main" id="{30793301-02A2-4893-971D-ADBC932FFA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7" name="Footnotes">
            <a:extLst>
              <a:ext uri="{FF2B5EF4-FFF2-40B4-BE49-F238E27FC236}">
                <a16:creationId xmlns="" xmlns:a16="http://schemas.microsoft.com/office/drawing/2014/main" id="{69668BB1-4E88-49BE-B452-33C7979AF1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1D6E8BA-A66A-4E44-8465-3AEC4D417588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36" name="Date Placeholder">
            <a:extLst>
              <a:ext uri="{FF2B5EF4-FFF2-40B4-BE49-F238E27FC236}">
                <a16:creationId xmlns="" xmlns:a16="http://schemas.microsoft.com/office/drawing/2014/main" id="{9393CC5C-ABBB-433D-83AE-4325EAE7330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7" name="Slide Number Placeholder">
            <a:extLst>
              <a:ext uri="{FF2B5EF4-FFF2-40B4-BE49-F238E27FC236}">
                <a16:creationId xmlns="" xmlns:a16="http://schemas.microsoft.com/office/drawing/2014/main" id="{0FF9B6AC-55D6-405C-AE28-D4603674ED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117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0" name="Title">
            <a:extLst>
              <a:ext uri="{FF2B5EF4-FFF2-40B4-BE49-F238E27FC236}">
                <a16:creationId xmlns="" xmlns:a16="http://schemas.microsoft.com/office/drawing/2014/main" id="{9FA1BCF6-808C-4EC2-97E2-6750F4BFA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="" xmlns:a16="http://schemas.microsoft.com/office/drawing/2014/main" id="{2C54B5C3-8CF6-4602-81F2-AEFB7CC3AC2F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="" xmlns:a16="http://schemas.microsoft.com/office/drawing/2014/main" id="{CDA4A270-D7CE-430F-8494-73A0BD8B616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8912" y="1733550"/>
            <a:ext cx="7422960" cy="151257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7" name="Bar 1">
            <a:extLst>
              <a:ext uri="{FF2B5EF4-FFF2-40B4-BE49-F238E27FC236}">
                <a16:creationId xmlns="" xmlns:a16="http://schemas.microsoft.com/office/drawing/2014/main" id="{3F5ECE49-C274-40E0-AA56-81F08FA64029}"/>
              </a:ext>
            </a:extLst>
          </p:cNvPr>
          <p:cNvSpPr/>
          <p:nvPr userDrawn="1"/>
        </p:nvSpPr>
        <p:spPr bwMode="hidden">
          <a:xfrm>
            <a:off x="442913" y="3429000"/>
            <a:ext cx="3529584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E4439437-BE51-42E7-9D81-3995B1252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Bar 2">
            <a:extLst>
              <a:ext uri="{FF2B5EF4-FFF2-40B4-BE49-F238E27FC236}">
                <a16:creationId xmlns="" xmlns:a16="http://schemas.microsoft.com/office/drawing/2014/main" id="{0FFF4E4D-557A-4503-8BEB-FFE9C06AB660}"/>
              </a:ext>
            </a:extLst>
          </p:cNvPr>
          <p:cNvSpPr/>
          <p:nvPr userDrawn="1"/>
        </p:nvSpPr>
        <p:spPr bwMode="hidden">
          <a:xfrm>
            <a:off x="4332288" y="3429000"/>
            <a:ext cx="3529584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1" name="Content Placeholder 3">
            <a:extLst>
              <a:ext uri="{FF2B5EF4-FFF2-40B4-BE49-F238E27FC236}">
                <a16:creationId xmlns="" xmlns:a16="http://schemas.microsoft.com/office/drawing/2014/main" id="{77BD7C9E-90FC-4700-8089-C34BBF90F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288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7" name="Bar 3">
            <a:extLst>
              <a:ext uri="{FF2B5EF4-FFF2-40B4-BE49-F238E27FC236}">
                <a16:creationId xmlns="" xmlns:a16="http://schemas.microsoft.com/office/drawing/2014/main" id="{DC3DA640-B0E9-404A-B2EB-98A85C588DDB}"/>
              </a:ext>
            </a:extLst>
          </p:cNvPr>
          <p:cNvSpPr/>
          <p:nvPr userDrawn="1"/>
        </p:nvSpPr>
        <p:spPr bwMode="hidden">
          <a:xfrm>
            <a:off x="8220076" y="3429000"/>
            <a:ext cx="3529584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8" name="Content Placeholder 4">
            <a:extLst>
              <a:ext uri="{FF2B5EF4-FFF2-40B4-BE49-F238E27FC236}">
                <a16:creationId xmlns="" xmlns:a16="http://schemas.microsoft.com/office/drawing/2014/main" id="{35AC14DF-314C-46A8-AD4C-A6D87999EC2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20076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9" name="Footer Placeholder">
            <a:extLst>
              <a:ext uri="{FF2B5EF4-FFF2-40B4-BE49-F238E27FC236}">
                <a16:creationId xmlns="" xmlns:a16="http://schemas.microsoft.com/office/drawing/2014/main" id="{67AD3F53-FC97-4E22-82C2-D3615C6EF8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40" name="Footnotes">
            <a:extLst>
              <a:ext uri="{FF2B5EF4-FFF2-40B4-BE49-F238E27FC236}">
                <a16:creationId xmlns="" xmlns:a16="http://schemas.microsoft.com/office/drawing/2014/main" id="{E97A107A-932D-4677-9091-ED83002C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CFF61AC-BF55-447C-BE65-835586C74F4A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44" name="Date Placeholder">
            <a:extLst>
              <a:ext uri="{FF2B5EF4-FFF2-40B4-BE49-F238E27FC236}">
                <a16:creationId xmlns="" xmlns:a16="http://schemas.microsoft.com/office/drawing/2014/main" id="{198E676C-5EBA-45E5-8E0C-B8BB756009B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45" name="Slide Number Placeholder">
            <a:extLst>
              <a:ext uri="{FF2B5EF4-FFF2-40B4-BE49-F238E27FC236}">
                <a16:creationId xmlns="" xmlns:a16="http://schemas.microsoft.com/office/drawing/2014/main" id="{BB877A6C-7E3B-4068-8B9A-8B5C6E2EFF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83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127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0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1" descr="ΙΚΑΡΙΟΛΟΓΟΣ: Υπόμνημα του Δήμου Ικαρίας στο Υπουργείο Υγείας">
            <a:extLst>
              <a:ext uri="{FF2B5EF4-FFF2-40B4-BE49-F238E27FC236}">
                <a16:creationId xmlns="" xmlns:a16="http://schemas.microsoft.com/office/drawing/2014/main" id="{C27A1421-C2BF-4424-AD01-2FD70DEDD2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8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Columns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0" name="Title">
            <a:extLst>
              <a:ext uri="{FF2B5EF4-FFF2-40B4-BE49-F238E27FC236}">
                <a16:creationId xmlns="" xmlns:a16="http://schemas.microsoft.com/office/drawing/2014/main" id="{1212E443-AC5C-47CE-A03C-CA7F8A467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="" xmlns:a16="http://schemas.microsoft.com/office/drawing/2014/main" id="{AA8FC0D8-F786-4C92-B20E-F1B0842A80EB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="" xmlns:a16="http://schemas.microsoft.com/office/drawing/2014/main" id="{73D7DC6B-43FD-4864-B4C5-27C4B48BB41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8912" y="1733550"/>
            <a:ext cx="7422960" cy="15125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2" name="Bar 1">
            <a:extLst>
              <a:ext uri="{FF2B5EF4-FFF2-40B4-BE49-F238E27FC236}">
                <a16:creationId xmlns="" xmlns:a16="http://schemas.microsoft.com/office/drawing/2014/main" id="{4528C0C0-13CF-4923-BF16-1BF08A6B1F61}"/>
              </a:ext>
            </a:extLst>
          </p:cNvPr>
          <p:cNvSpPr/>
          <p:nvPr userDrawn="1"/>
        </p:nvSpPr>
        <p:spPr bwMode="hidden">
          <a:xfrm>
            <a:off x="442913" y="3429000"/>
            <a:ext cx="3529584" cy="9144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EBB2100F-7218-4B42-A0F6-708B3099C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4" name="Bar 2">
            <a:extLst>
              <a:ext uri="{FF2B5EF4-FFF2-40B4-BE49-F238E27FC236}">
                <a16:creationId xmlns="" xmlns:a16="http://schemas.microsoft.com/office/drawing/2014/main" id="{6E1409FA-CB5A-4E62-B398-31811D30F2C9}"/>
              </a:ext>
            </a:extLst>
          </p:cNvPr>
          <p:cNvSpPr/>
          <p:nvPr userDrawn="1"/>
        </p:nvSpPr>
        <p:spPr bwMode="hidden">
          <a:xfrm>
            <a:off x="4332288" y="3429000"/>
            <a:ext cx="3529584" cy="9144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6" name="Content Placeholder 3">
            <a:extLst>
              <a:ext uri="{FF2B5EF4-FFF2-40B4-BE49-F238E27FC236}">
                <a16:creationId xmlns="" xmlns:a16="http://schemas.microsoft.com/office/drawing/2014/main" id="{6D554DE6-C89B-439D-8AC0-7953BD32D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288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1" name="Bar 3">
            <a:extLst>
              <a:ext uri="{FF2B5EF4-FFF2-40B4-BE49-F238E27FC236}">
                <a16:creationId xmlns="" xmlns:a16="http://schemas.microsoft.com/office/drawing/2014/main" id="{5A2B4F40-8B7E-49DE-8057-F2AFFFAB4C3E}"/>
              </a:ext>
            </a:extLst>
          </p:cNvPr>
          <p:cNvSpPr/>
          <p:nvPr userDrawn="1"/>
        </p:nvSpPr>
        <p:spPr bwMode="hidden">
          <a:xfrm>
            <a:off x="8220076" y="3429000"/>
            <a:ext cx="3529584" cy="9144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42" name="Content Placeholder 4">
            <a:extLst>
              <a:ext uri="{FF2B5EF4-FFF2-40B4-BE49-F238E27FC236}">
                <a16:creationId xmlns="" xmlns:a16="http://schemas.microsoft.com/office/drawing/2014/main" id="{9DD97A7F-E52D-451B-BFCE-3752FFFAB1D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20076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3" name="Footer Placeholder">
            <a:extLst>
              <a:ext uri="{FF2B5EF4-FFF2-40B4-BE49-F238E27FC236}">
                <a16:creationId xmlns="" xmlns:a16="http://schemas.microsoft.com/office/drawing/2014/main" id="{B47BD8B5-DD34-4808-A704-FAE384E12D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44" name="Footnotes">
            <a:extLst>
              <a:ext uri="{FF2B5EF4-FFF2-40B4-BE49-F238E27FC236}">
                <a16:creationId xmlns="" xmlns:a16="http://schemas.microsoft.com/office/drawing/2014/main" id="{3F0B16F9-A606-4DAD-9352-729170C478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8441E3-123B-4E8F-ADA2-D8D4BFEADE9A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>
                <a:solidFill>
                  <a:schemeClr val="bg1"/>
                </a:solidFill>
              </a:rPr>
              <a:t>Strategy&amp;</a:t>
            </a:r>
          </a:p>
        </p:txBody>
      </p:sp>
      <p:sp>
        <p:nvSpPr>
          <p:cNvPr id="48" name="Date Placeholder">
            <a:extLst>
              <a:ext uri="{FF2B5EF4-FFF2-40B4-BE49-F238E27FC236}">
                <a16:creationId xmlns="" xmlns:a16="http://schemas.microsoft.com/office/drawing/2014/main" id="{8A375F88-DB15-4AB1-A484-F95564D4F20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49" name="Slide Number Placeholder">
            <a:extLst>
              <a:ext uri="{FF2B5EF4-FFF2-40B4-BE49-F238E27FC236}">
                <a16:creationId xmlns="" xmlns:a16="http://schemas.microsoft.com/office/drawing/2014/main" id="{3EB392F9-4508-414B-A57F-94EF763033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993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3" name="Title">
            <a:extLst>
              <a:ext uri="{FF2B5EF4-FFF2-40B4-BE49-F238E27FC236}">
                <a16:creationId xmlns="" xmlns:a16="http://schemas.microsoft.com/office/drawing/2014/main" id="{A13C7403-DA56-4ADF-B8A2-F50FA32C2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="" xmlns:a16="http://schemas.microsoft.com/office/drawing/2014/main" id="{A2405AF9-958A-4126-AF15-88210706CFE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5" name="Footer Placeholder">
            <a:extLst>
              <a:ext uri="{FF2B5EF4-FFF2-40B4-BE49-F238E27FC236}">
                <a16:creationId xmlns="" xmlns:a16="http://schemas.microsoft.com/office/drawing/2014/main" id="{7DC1755F-3229-4E45-BD0E-EA740777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16" name="Footnotes">
            <a:extLst>
              <a:ext uri="{FF2B5EF4-FFF2-40B4-BE49-F238E27FC236}">
                <a16:creationId xmlns="" xmlns:a16="http://schemas.microsoft.com/office/drawing/2014/main" id="{AAC838D4-7E3E-4DE2-B89E-753674E220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18" name="Slide Number Placeholder">
            <a:extLst>
              <a:ext uri="{FF2B5EF4-FFF2-40B4-BE49-F238E27FC236}">
                <a16:creationId xmlns="" xmlns:a16="http://schemas.microsoft.com/office/drawing/2014/main" id="{792B84AA-3979-4DE1-B57E-2786D689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47D9E49-7B50-49A3-89D2-127A4FD40E2D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val="1640380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urgundy">
    <p:bg>
      <p:bgPr>
        <a:solidFill>
          <a:srgbClr val="A3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1" name="Title">
            <a:extLst>
              <a:ext uri="{FF2B5EF4-FFF2-40B4-BE49-F238E27FC236}">
                <a16:creationId xmlns="" xmlns:a16="http://schemas.microsoft.com/office/drawing/2014/main" id="{FFBF3814-3DEF-445D-B9E2-3A95DDB0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="" xmlns:a16="http://schemas.microsoft.com/office/drawing/2014/main" id="{66372D32-3E78-406C-A078-14A39425C8C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="" xmlns:a16="http://schemas.microsoft.com/office/drawing/2014/main" id="{4DD8A95D-90C8-45AD-BCD0-4373BBD0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15" name="Footnotes">
            <a:extLst>
              <a:ext uri="{FF2B5EF4-FFF2-40B4-BE49-F238E27FC236}">
                <a16:creationId xmlns="" xmlns:a16="http://schemas.microsoft.com/office/drawing/2014/main" id="{98A5FA34-730B-4863-A72D-09D12EBFE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="" xmlns:a16="http://schemas.microsoft.com/office/drawing/2014/main" id="{25823A77-3FF4-4368-A991-1B1DE936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18" name="Slide Number Placeholder">
            <a:extLst>
              <a:ext uri="{FF2B5EF4-FFF2-40B4-BE49-F238E27FC236}">
                <a16:creationId xmlns="" xmlns:a16="http://schemas.microsoft.com/office/drawing/2014/main" id="{05ACFF93-5405-4BE7-9162-FE8D5FB5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2DED7CE-7A78-4010-BBFF-41800038378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>
                <a:solidFill>
                  <a:schemeClr val="bg1"/>
                </a:solidFill>
              </a:rPr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val="56062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1" name="Title">
            <a:extLst>
              <a:ext uri="{FF2B5EF4-FFF2-40B4-BE49-F238E27FC236}">
                <a16:creationId xmlns="" xmlns:a16="http://schemas.microsoft.com/office/drawing/2014/main" id="{7BD80747-7BE5-45EB-BB0D-3717F927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="" xmlns:a16="http://schemas.microsoft.com/office/drawing/2014/main" id="{424363E5-A7B4-4624-8E0A-1B48966C6CA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="" xmlns:a16="http://schemas.microsoft.com/office/drawing/2014/main" id="{317636F8-0E8D-41BB-9347-9F8CF9AD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15" name="Footnotes">
            <a:extLst>
              <a:ext uri="{FF2B5EF4-FFF2-40B4-BE49-F238E27FC236}">
                <a16:creationId xmlns="" xmlns:a16="http://schemas.microsoft.com/office/drawing/2014/main" id="{D60C340B-39B5-4D10-B8E6-C4B9C245A5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="" xmlns:a16="http://schemas.microsoft.com/office/drawing/2014/main" id="{B174AB53-B651-4D26-9EF4-61BA6B20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18" name="Slide Number Placeholder">
            <a:extLst>
              <a:ext uri="{FF2B5EF4-FFF2-40B4-BE49-F238E27FC236}">
                <a16:creationId xmlns="" xmlns:a16="http://schemas.microsoft.com/office/drawing/2014/main" id="{18E18123-C856-4CA6-A18D-BDA198D0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551E0FF-CEC5-4557-8B91-660F64F3B250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>
                <a:solidFill>
                  <a:schemeClr val="bg1"/>
                </a:solidFill>
              </a:rPr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val="3658328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="" xmlns:a16="http://schemas.microsoft.com/office/drawing/2014/main" id="{CCA3B1AF-08CB-42ED-8E9B-4DF0808AE1F4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="" xmlns:a16="http://schemas.microsoft.com/office/drawing/2014/main" id="{948CDBDB-853A-40BF-9A97-2EE5BB854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733550"/>
            <a:ext cx="2560320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067CE1D3-0BEF-4328-96FE-CD6DAE3C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0613" y="1733550"/>
            <a:ext cx="2560320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="" xmlns:a16="http://schemas.microsoft.com/office/drawing/2014/main" id="{2AB30038-1641-4536-B3C2-7A45382457B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75388" y="1733550"/>
            <a:ext cx="2560320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="" xmlns:a16="http://schemas.microsoft.com/office/drawing/2014/main" id="{41A70BE8-CB7D-4748-BF26-EE78808AD0F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190163" y="1733550"/>
            <a:ext cx="2560320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Footer Placeholder">
            <a:extLst>
              <a:ext uri="{FF2B5EF4-FFF2-40B4-BE49-F238E27FC236}">
                <a16:creationId xmlns="" xmlns:a16="http://schemas.microsoft.com/office/drawing/2014/main" id="{FE9E0832-D58C-4574-8E73-57E4B34DF7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9" name="Footnotes">
            <a:extLst>
              <a:ext uri="{FF2B5EF4-FFF2-40B4-BE49-F238E27FC236}">
                <a16:creationId xmlns="" xmlns:a16="http://schemas.microsoft.com/office/drawing/2014/main" id="{42AEC844-65A2-4CF5-8C04-8DA348B149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6" name="Title 4">
            <a:extLst>
              <a:ext uri="{FF2B5EF4-FFF2-40B4-BE49-F238E27FC236}">
                <a16:creationId xmlns="" xmlns:a16="http://schemas.microsoft.com/office/drawing/2014/main" id="{797886DF-D612-459E-80B3-3796643CA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en-GB" dirty="0"/>
              <a:t>[Slide title]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27036C1-362C-4A4B-88A1-695EE5107CFF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38" name="Date Placeholder">
            <a:extLst>
              <a:ext uri="{FF2B5EF4-FFF2-40B4-BE49-F238E27FC236}">
                <a16:creationId xmlns="" xmlns:a16="http://schemas.microsoft.com/office/drawing/2014/main" id="{5D5DF1D2-19EA-4E96-A927-55449E6020C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9" name="Slide Number Placeholder">
            <a:extLst>
              <a:ext uri="{FF2B5EF4-FFF2-40B4-BE49-F238E27FC236}">
                <a16:creationId xmlns="" xmlns:a16="http://schemas.microsoft.com/office/drawing/2014/main" id="{5FA9322C-9575-4CC6-B771-247968E28E1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709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="" xmlns:a16="http://schemas.microsoft.com/office/drawing/2014/main" id="{A8A6C598-B07B-4DA8-B11B-027A5FE447E6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="" xmlns:a16="http://schemas.microsoft.com/office/drawing/2014/main" id="{EA6DDB05-88B4-469B-B33D-09573FBEB7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42912" y="1733550"/>
            <a:ext cx="1995487" cy="448437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D26FD4F6-714C-4CC3-A77A-D2EE33995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7045" y="1733550"/>
            <a:ext cx="1975104" cy="44843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="" xmlns:a16="http://schemas.microsoft.com/office/drawing/2014/main" id="{F97C340F-8334-40CE-94F7-CA0C0BFEBFA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11177" y="1733550"/>
            <a:ext cx="1975104" cy="44843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="" xmlns:a16="http://schemas.microsoft.com/office/drawing/2014/main" id="{E5435D24-E661-42D9-9E24-9A89D179310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45309" y="1733550"/>
            <a:ext cx="1975104" cy="44843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="" xmlns:a16="http://schemas.microsoft.com/office/drawing/2014/main" id="{2F9D4C6B-4842-4710-AA94-89CF4F98399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779443" y="1733550"/>
            <a:ext cx="1975104" cy="44843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Footer Placeholder">
            <a:extLst>
              <a:ext uri="{FF2B5EF4-FFF2-40B4-BE49-F238E27FC236}">
                <a16:creationId xmlns="" xmlns:a16="http://schemas.microsoft.com/office/drawing/2014/main" id="{19FE5FF4-ED96-48D1-B8B0-ED99C6F0728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35" name="Footnotes">
            <a:extLst>
              <a:ext uri="{FF2B5EF4-FFF2-40B4-BE49-F238E27FC236}">
                <a16:creationId xmlns="" xmlns:a16="http://schemas.microsoft.com/office/drawing/2014/main" id="{DC600377-7435-442C-9FA3-088AF40F44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8" name="Title 2">
            <a:extLst>
              <a:ext uri="{FF2B5EF4-FFF2-40B4-BE49-F238E27FC236}">
                <a16:creationId xmlns="" xmlns:a16="http://schemas.microsoft.com/office/drawing/2014/main" id="{D59B0C61-DAAE-487E-92B3-14B1850D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en-GB" dirty="0"/>
              <a:t>[Slide title]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FC106A9-F078-43DC-B062-A32F662335BD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40" name="Date Placeholder">
            <a:extLst>
              <a:ext uri="{FF2B5EF4-FFF2-40B4-BE49-F238E27FC236}">
                <a16:creationId xmlns="" xmlns:a16="http://schemas.microsoft.com/office/drawing/2014/main" id="{32AB2B32-4D87-4879-9421-C2EF496D5B45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41" name="Slide Number Placeholder">
            <a:extLst>
              <a:ext uri="{FF2B5EF4-FFF2-40B4-BE49-F238E27FC236}">
                <a16:creationId xmlns="" xmlns:a16="http://schemas.microsoft.com/office/drawing/2014/main" id="{9D7075A8-A42C-4080-A31C-82DF836657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542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="" xmlns:a16="http://schemas.microsoft.com/office/drawing/2014/main" id="{F23721E5-D2E0-4D24-BEC2-A99990BEEC5A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="" xmlns:a16="http://schemas.microsoft.com/office/drawing/2014/main" id="{E48D8E51-1794-4DCF-9930-E8F0A16E9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1733550"/>
            <a:ext cx="3529585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411C3CC4-2EC2-4A8C-8E5C-5CB14D782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7525" y="1733550"/>
            <a:ext cx="7421563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8" name="Footer Placeholder">
            <a:extLst>
              <a:ext uri="{FF2B5EF4-FFF2-40B4-BE49-F238E27FC236}">
                <a16:creationId xmlns="" xmlns:a16="http://schemas.microsoft.com/office/drawing/2014/main" id="{8A7646B4-6942-4AB8-B918-E471BBCBB0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0" name="Footnotes">
            <a:extLst>
              <a:ext uri="{FF2B5EF4-FFF2-40B4-BE49-F238E27FC236}">
                <a16:creationId xmlns="" xmlns:a16="http://schemas.microsoft.com/office/drawing/2014/main" id="{65F7AC9F-8AEC-4145-A721-789D4A0843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9" name="Title 6">
            <a:extLst>
              <a:ext uri="{FF2B5EF4-FFF2-40B4-BE49-F238E27FC236}">
                <a16:creationId xmlns="" xmlns:a16="http://schemas.microsoft.com/office/drawing/2014/main" id="{60EBB30B-A4BA-491B-9121-8DBAC77E7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6B7B217-C9F1-4C78-B23E-E66D25C8BC34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31" name="Date Placeholder">
            <a:extLst>
              <a:ext uri="{FF2B5EF4-FFF2-40B4-BE49-F238E27FC236}">
                <a16:creationId xmlns="" xmlns:a16="http://schemas.microsoft.com/office/drawing/2014/main" id="{48A39238-B547-4662-A553-B40CDEBAE5E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2" name="Slide Number Placeholder">
            <a:extLst>
              <a:ext uri="{FF2B5EF4-FFF2-40B4-BE49-F238E27FC236}">
                <a16:creationId xmlns="" xmlns:a16="http://schemas.microsoft.com/office/drawing/2014/main" id="{D2A66F40-D090-4337-B083-1081B3FF1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749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0" name="Subtitle">
            <a:extLst>
              <a:ext uri="{FF2B5EF4-FFF2-40B4-BE49-F238E27FC236}">
                <a16:creationId xmlns="" xmlns:a16="http://schemas.microsoft.com/office/drawing/2014/main" id="{F8FA9962-F114-49BC-BC96-AC8866CAED13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="" xmlns:a16="http://schemas.microsoft.com/office/drawing/2014/main" id="{34D58982-3374-414E-8FB2-6CFDE3532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1733550"/>
            <a:ext cx="7418387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6CFE4226-2F06-423B-A1EC-460F9571E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9504" y="1733550"/>
            <a:ext cx="3529584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3" name="Footer Placeholder">
            <a:extLst>
              <a:ext uri="{FF2B5EF4-FFF2-40B4-BE49-F238E27FC236}">
                <a16:creationId xmlns="" xmlns:a16="http://schemas.microsoft.com/office/drawing/2014/main" id="{86FFC311-F8AF-4904-B60E-A2D9987F44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35" name="Footnotes">
            <a:extLst>
              <a:ext uri="{FF2B5EF4-FFF2-40B4-BE49-F238E27FC236}">
                <a16:creationId xmlns="" xmlns:a16="http://schemas.microsoft.com/office/drawing/2014/main" id="{946A5032-7CCE-432E-9432-78EDF21EFE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9" name="Title 4">
            <a:extLst>
              <a:ext uri="{FF2B5EF4-FFF2-40B4-BE49-F238E27FC236}">
                <a16:creationId xmlns="" xmlns:a16="http://schemas.microsoft.com/office/drawing/2014/main" id="{9ED94039-D8CF-4A25-A51C-1686035F6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195986A-9D34-49CB-A017-74F853B9133A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41" name="Date Placeholder">
            <a:extLst>
              <a:ext uri="{FF2B5EF4-FFF2-40B4-BE49-F238E27FC236}">
                <a16:creationId xmlns="" xmlns:a16="http://schemas.microsoft.com/office/drawing/2014/main" id="{23BF8743-DAD7-4732-B44A-84B7C35E3A3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42" name="Slide Number Placeholder">
            <a:extLst>
              <a:ext uri="{FF2B5EF4-FFF2-40B4-BE49-F238E27FC236}">
                <a16:creationId xmlns="" xmlns:a16="http://schemas.microsoft.com/office/drawing/2014/main" id="{7D15CBF5-040C-40B9-9666-6B4FCF98E5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81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">
            <a:extLst>
              <a:ext uri="{FF2B5EF4-FFF2-40B4-BE49-F238E27FC236}">
                <a16:creationId xmlns="" xmlns:a16="http://schemas.microsoft.com/office/drawing/2014/main" id="{C8AD015F-145B-4409-A2AF-08B3246854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18488" y="0"/>
            <a:ext cx="3973512" cy="68580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9" name="Title">
            <a:extLst>
              <a:ext uri="{FF2B5EF4-FFF2-40B4-BE49-F238E27FC236}">
                <a16:creationId xmlns="" xmlns:a16="http://schemas.microsoft.com/office/drawing/2014/main" id="{E332532E-C4EF-448B-914D-519E25C5C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84048"/>
            <a:ext cx="7418386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30" name="Subtitle">
            <a:extLst>
              <a:ext uri="{FF2B5EF4-FFF2-40B4-BE49-F238E27FC236}">
                <a16:creationId xmlns="" xmlns:a16="http://schemas.microsoft.com/office/drawing/2014/main" id="{B5EF088A-C135-45C3-A628-B52B623481D3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42914" y="1276212"/>
            <a:ext cx="7418386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="" xmlns:a16="http://schemas.microsoft.com/office/drawing/2014/main" id="{807F4F4C-9FCA-4637-8E06-F7D5A2E2B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1" y="1733550"/>
            <a:ext cx="7422389" cy="44831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2" name="Footer Placeholder">
            <a:extLst>
              <a:ext uri="{FF2B5EF4-FFF2-40B4-BE49-F238E27FC236}">
                <a16:creationId xmlns="" xmlns:a16="http://schemas.microsoft.com/office/drawing/2014/main" id="{49844B22-D3D6-4AA7-A0D0-C2F2CC1826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33" name="Footnotes">
            <a:extLst>
              <a:ext uri="{FF2B5EF4-FFF2-40B4-BE49-F238E27FC236}">
                <a16:creationId xmlns="" xmlns:a16="http://schemas.microsoft.com/office/drawing/2014/main" id="{6E455100-6EAB-48FF-A67E-EEA79A735F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2304" y="6355077"/>
            <a:ext cx="5428996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CF64CC9-EDC6-42C4-B019-4442C7A7442B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38" name="Date Placeholder">
            <a:extLst>
              <a:ext uri="{FF2B5EF4-FFF2-40B4-BE49-F238E27FC236}">
                <a16:creationId xmlns="" xmlns:a16="http://schemas.microsoft.com/office/drawing/2014/main" id="{2E7F37D5-9A4A-4BF5-BEE4-B08D29BB901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9" name="Slide Number Placeholder">
            <a:extLst>
              <a:ext uri="{FF2B5EF4-FFF2-40B4-BE49-F238E27FC236}">
                <a16:creationId xmlns="" xmlns:a16="http://schemas.microsoft.com/office/drawing/2014/main" id="{304F92D2-FBEE-4C4B-8F17-4E47095EEE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446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="" xmlns:a16="http://schemas.microsoft.com/office/drawing/2014/main" id="{F6B62B92-FBC7-464F-9B5F-EC33F9E0C8B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4" name="Quote">
            <a:extLst>
              <a:ext uri="{FF2B5EF4-FFF2-40B4-BE49-F238E27FC236}">
                <a16:creationId xmlns="" xmlns:a16="http://schemas.microsoft.com/office/drawing/2014/main" id="{A7FD347F-CFB1-408F-A57F-7AD02BE5089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377825"/>
            <a:ext cx="572385" cy="457200"/>
          </a:xfrm>
          <a:custGeom>
            <a:avLst/>
            <a:gdLst>
              <a:gd name="T0" fmla="*/ 515 w 515"/>
              <a:gd name="T1" fmla="*/ 46 h 418"/>
              <a:gd name="T2" fmla="*/ 515 w 515"/>
              <a:gd name="T3" fmla="*/ 46 h 418"/>
              <a:gd name="T4" fmla="*/ 456 w 515"/>
              <a:gd name="T5" fmla="*/ 82 h 418"/>
              <a:gd name="T6" fmla="*/ 411 w 515"/>
              <a:gd name="T7" fmla="*/ 121 h 418"/>
              <a:gd name="T8" fmla="*/ 377 w 515"/>
              <a:gd name="T9" fmla="*/ 170 h 418"/>
              <a:gd name="T10" fmla="*/ 361 w 515"/>
              <a:gd name="T11" fmla="*/ 236 h 418"/>
              <a:gd name="T12" fmla="*/ 398 w 515"/>
              <a:gd name="T13" fmla="*/ 236 h 418"/>
              <a:gd name="T14" fmla="*/ 474 w 515"/>
              <a:gd name="T15" fmla="*/ 259 h 418"/>
              <a:gd name="T16" fmla="*/ 501 w 515"/>
              <a:gd name="T17" fmla="*/ 328 h 418"/>
              <a:gd name="T18" fmla="*/ 477 w 515"/>
              <a:gd name="T19" fmla="*/ 389 h 418"/>
              <a:gd name="T20" fmla="*/ 410 w 515"/>
              <a:gd name="T21" fmla="*/ 418 h 418"/>
              <a:gd name="T22" fmla="*/ 315 w 515"/>
              <a:gd name="T23" fmla="*/ 374 h 418"/>
              <a:gd name="T24" fmla="*/ 286 w 515"/>
              <a:gd name="T25" fmla="*/ 259 h 418"/>
              <a:gd name="T26" fmla="*/ 308 w 515"/>
              <a:gd name="T27" fmla="*/ 168 h 418"/>
              <a:gd name="T28" fmla="*/ 360 w 515"/>
              <a:gd name="T29" fmla="*/ 94 h 418"/>
              <a:gd name="T30" fmla="*/ 428 w 515"/>
              <a:gd name="T31" fmla="*/ 37 h 418"/>
              <a:gd name="T32" fmla="*/ 487 w 515"/>
              <a:gd name="T33" fmla="*/ 0 h 418"/>
              <a:gd name="T34" fmla="*/ 515 w 515"/>
              <a:gd name="T35" fmla="*/ 46 h 418"/>
              <a:gd name="T36" fmla="*/ 229 w 515"/>
              <a:gd name="T37" fmla="*/ 46 h 418"/>
              <a:gd name="T38" fmla="*/ 229 w 515"/>
              <a:gd name="T39" fmla="*/ 46 h 418"/>
              <a:gd name="T40" fmla="*/ 170 w 515"/>
              <a:gd name="T41" fmla="*/ 82 h 418"/>
              <a:gd name="T42" fmla="*/ 124 w 515"/>
              <a:gd name="T43" fmla="*/ 121 h 418"/>
              <a:gd name="T44" fmla="*/ 91 w 515"/>
              <a:gd name="T45" fmla="*/ 170 h 418"/>
              <a:gd name="T46" fmla="*/ 75 w 515"/>
              <a:gd name="T47" fmla="*/ 236 h 418"/>
              <a:gd name="T48" fmla="*/ 112 w 515"/>
              <a:gd name="T49" fmla="*/ 236 h 418"/>
              <a:gd name="T50" fmla="*/ 187 w 515"/>
              <a:gd name="T51" fmla="*/ 259 h 418"/>
              <a:gd name="T52" fmla="*/ 215 w 515"/>
              <a:gd name="T53" fmla="*/ 328 h 418"/>
              <a:gd name="T54" fmla="*/ 190 w 515"/>
              <a:gd name="T55" fmla="*/ 389 h 418"/>
              <a:gd name="T56" fmla="*/ 123 w 515"/>
              <a:gd name="T57" fmla="*/ 418 h 418"/>
              <a:gd name="T58" fmla="*/ 28 w 515"/>
              <a:gd name="T59" fmla="*/ 374 h 418"/>
              <a:gd name="T60" fmla="*/ 0 w 515"/>
              <a:gd name="T61" fmla="*/ 259 h 418"/>
              <a:gd name="T62" fmla="*/ 21 w 515"/>
              <a:gd name="T63" fmla="*/ 168 h 418"/>
              <a:gd name="T64" fmla="*/ 74 w 515"/>
              <a:gd name="T65" fmla="*/ 94 h 418"/>
              <a:gd name="T66" fmla="*/ 141 w 515"/>
              <a:gd name="T67" fmla="*/ 37 h 418"/>
              <a:gd name="T68" fmla="*/ 201 w 515"/>
              <a:gd name="T69" fmla="*/ 0 h 418"/>
              <a:gd name="T70" fmla="*/ 229 w 515"/>
              <a:gd name="T71" fmla="*/ 46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5" h="418">
                <a:moveTo>
                  <a:pt x="515" y="46"/>
                </a:moveTo>
                <a:lnTo>
                  <a:pt x="515" y="46"/>
                </a:lnTo>
                <a:cubicBezTo>
                  <a:pt x="491" y="60"/>
                  <a:pt x="471" y="72"/>
                  <a:pt x="456" y="82"/>
                </a:cubicBezTo>
                <a:cubicBezTo>
                  <a:pt x="441" y="92"/>
                  <a:pt x="426" y="105"/>
                  <a:pt x="411" y="121"/>
                </a:cubicBezTo>
                <a:cubicBezTo>
                  <a:pt x="396" y="137"/>
                  <a:pt x="384" y="154"/>
                  <a:pt x="377" y="170"/>
                </a:cubicBezTo>
                <a:cubicBezTo>
                  <a:pt x="369" y="187"/>
                  <a:pt x="364" y="209"/>
                  <a:pt x="361" y="236"/>
                </a:cubicBezTo>
                <a:lnTo>
                  <a:pt x="398" y="236"/>
                </a:lnTo>
                <a:cubicBezTo>
                  <a:pt x="430" y="236"/>
                  <a:pt x="455" y="243"/>
                  <a:pt x="474" y="259"/>
                </a:cubicBezTo>
                <a:cubicBezTo>
                  <a:pt x="492" y="275"/>
                  <a:pt x="501" y="298"/>
                  <a:pt x="501" y="328"/>
                </a:cubicBezTo>
                <a:cubicBezTo>
                  <a:pt x="501" y="350"/>
                  <a:pt x="493" y="370"/>
                  <a:pt x="477" y="389"/>
                </a:cubicBezTo>
                <a:cubicBezTo>
                  <a:pt x="460" y="408"/>
                  <a:pt x="438" y="418"/>
                  <a:pt x="410" y="418"/>
                </a:cubicBezTo>
                <a:cubicBezTo>
                  <a:pt x="365" y="418"/>
                  <a:pt x="334" y="403"/>
                  <a:pt x="315" y="374"/>
                </a:cubicBezTo>
                <a:cubicBezTo>
                  <a:pt x="295" y="345"/>
                  <a:pt x="286" y="306"/>
                  <a:pt x="286" y="259"/>
                </a:cubicBezTo>
                <a:cubicBezTo>
                  <a:pt x="286" y="226"/>
                  <a:pt x="293" y="195"/>
                  <a:pt x="308" y="168"/>
                </a:cubicBezTo>
                <a:cubicBezTo>
                  <a:pt x="322" y="140"/>
                  <a:pt x="340" y="115"/>
                  <a:pt x="360" y="94"/>
                </a:cubicBezTo>
                <a:cubicBezTo>
                  <a:pt x="381" y="72"/>
                  <a:pt x="404" y="53"/>
                  <a:pt x="428" y="37"/>
                </a:cubicBezTo>
                <a:cubicBezTo>
                  <a:pt x="451" y="22"/>
                  <a:pt x="471" y="9"/>
                  <a:pt x="487" y="0"/>
                </a:cubicBezTo>
                <a:lnTo>
                  <a:pt x="515" y="46"/>
                </a:lnTo>
                <a:close/>
                <a:moveTo>
                  <a:pt x="229" y="46"/>
                </a:moveTo>
                <a:lnTo>
                  <a:pt x="229" y="46"/>
                </a:lnTo>
                <a:cubicBezTo>
                  <a:pt x="204" y="60"/>
                  <a:pt x="185" y="72"/>
                  <a:pt x="170" y="82"/>
                </a:cubicBezTo>
                <a:cubicBezTo>
                  <a:pt x="155" y="92"/>
                  <a:pt x="140" y="105"/>
                  <a:pt x="124" y="121"/>
                </a:cubicBezTo>
                <a:cubicBezTo>
                  <a:pt x="110" y="137"/>
                  <a:pt x="99" y="153"/>
                  <a:pt x="91" y="170"/>
                </a:cubicBezTo>
                <a:cubicBezTo>
                  <a:pt x="83" y="187"/>
                  <a:pt x="78" y="209"/>
                  <a:pt x="75" y="236"/>
                </a:cubicBezTo>
                <a:lnTo>
                  <a:pt x="112" y="236"/>
                </a:lnTo>
                <a:cubicBezTo>
                  <a:pt x="144" y="236"/>
                  <a:pt x="169" y="243"/>
                  <a:pt x="187" y="259"/>
                </a:cubicBezTo>
                <a:cubicBezTo>
                  <a:pt x="206" y="275"/>
                  <a:pt x="215" y="298"/>
                  <a:pt x="215" y="328"/>
                </a:cubicBezTo>
                <a:cubicBezTo>
                  <a:pt x="215" y="350"/>
                  <a:pt x="207" y="370"/>
                  <a:pt x="190" y="389"/>
                </a:cubicBezTo>
                <a:cubicBezTo>
                  <a:pt x="174" y="408"/>
                  <a:pt x="152" y="418"/>
                  <a:pt x="123" y="418"/>
                </a:cubicBezTo>
                <a:cubicBezTo>
                  <a:pt x="79" y="418"/>
                  <a:pt x="47" y="403"/>
                  <a:pt x="28" y="374"/>
                </a:cubicBezTo>
                <a:cubicBezTo>
                  <a:pt x="9" y="345"/>
                  <a:pt x="0" y="306"/>
                  <a:pt x="0" y="259"/>
                </a:cubicBezTo>
                <a:cubicBezTo>
                  <a:pt x="0" y="226"/>
                  <a:pt x="7" y="195"/>
                  <a:pt x="21" y="168"/>
                </a:cubicBezTo>
                <a:cubicBezTo>
                  <a:pt x="36" y="140"/>
                  <a:pt x="53" y="115"/>
                  <a:pt x="74" y="94"/>
                </a:cubicBezTo>
                <a:cubicBezTo>
                  <a:pt x="95" y="72"/>
                  <a:pt x="117" y="53"/>
                  <a:pt x="141" y="37"/>
                </a:cubicBezTo>
                <a:cubicBezTo>
                  <a:pt x="165" y="22"/>
                  <a:pt x="185" y="9"/>
                  <a:pt x="201" y="0"/>
                </a:cubicBezTo>
                <a:lnTo>
                  <a:pt x="229" y="46"/>
                </a:lnTo>
                <a:close/>
              </a:path>
            </a:pathLst>
          </a:custGeom>
          <a:solidFill>
            <a:srgbClr val="7D7D7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="" xmlns:a16="http://schemas.microsoft.com/office/drawing/2014/main" id="{C46E772D-B303-4807-8D0A-F50882BA2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143000"/>
            <a:ext cx="5473700" cy="3886200"/>
          </a:xfrm>
        </p:spPr>
        <p:txBody>
          <a:bodyPr tIns="0" anchor="t" anchorCtr="0">
            <a:normAutofit/>
          </a:bodyPr>
          <a:lstStyle>
            <a:lvl1pPr>
              <a:defRPr sz="3600">
                <a:solidFill>
                  <a:srgbClr val="7D7D7D"/>
                </a:solidFill>
              </a:defRPr>
            </a:lvl1pPr>
          </a:lstStyle>
          <a:p>
            <a:r>
              <a:rPr lang="en-GB" dirty="0"/>
              <a:t>[Quote]”</a:t>
            </a:r>
          </a:p>
        </p:txBody>
      </p:sp>
      <p:sp>
        <p:nvSpPr>
          <p:cNvPr id="16" name="Bar">
            <a:extLst>
              <a:ext uri="{FF2B5EF4-FFF2-40B4-BE49-F238E27FC236}">
                <a16:creationId xmlns="" xmlns:a16="http://schemas.microsoft.com/office/drawing/2014/main" id="{789552DF-0C11-4FF2-82EB-C981DB115FE4}"/>
              </a:ext>
            </a:extLst>
          </p:cNvPr>
          <p:cNvSpPr/>
          <p:nvPr userDrawn="1"/>
        </p:nvSpPr>
        <p:spPr bwMode="hidden">
          <a:xfrm>
            <a:off x="442912" y="5212080"/>
            <a:ext cx="5473701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17" name="Subtitle">
            <a:extLst>
              <a:ext uri="{FF2B5EF4-FFF2-40B4-BE49-F238E27FC236}">
                <a16:creationId xmlns="" xmlns:a16="http://schemas.microsoft.com/office/drawing/2014/main" id="{3F9B8648-40AE-405C-B883-8E05E57494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3" y="5486400"/>
            <a:ext cx="5473700" cy="73025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[</a:t>
            </a:r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]</a:t>
            </a:r>
          </a:p>
          <a:p>
            <a:pPr lvl="1"/>
            <a:r>
              <a:rPr lang="en-GB" dirty="0"/>
              <a:t>[Title, Company]</a:t>
            </a:r>
          </a:p>
        </p:txBody>
      </p:sp>
      <p:sp>
        <p:nvSpPr>
          <p:cNvPr id="18" name="Footer Placeholder">
            <a:extLst>
              <a:ext uri="{FF2B5EF4-FFF2-40B4-BE49-F238E27FC236}">
                <a16:creationId xmlns="" xmlns:a16="http://schemas.microsoft.com/office/drawing/2014/main" id="{AF9C800C-3180-4E9A-923A-81537DE0B29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0" name="Footnotes">
            <a:extLst>
              <a:ext uri="{FF2B5EF4-FFF2-40B4-BE49-F238E27FC236}">
                <a16:creationId xmlns="" xmlns:a16="http://schemas.microsoft.com/office/drawing/2014/main" id="{FD0F3E81-53B8-4B9F-99B4-61E5C2C105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3484309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7" name="Date Placeholder">
            <a:extLst>
              <a:ext uri="{FF2B5EF4-FFF2-40B4-BE49-F238E27FC236}">
                <a16:creationId xmlns="" xmlns:a16="http://schemas.microsoft.com/office/drawing/2014/main" id="{CA907F5C-1DA4-4727-A46B-251336C7CFAC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8" name="Slide Number Placeholder">
            <a:extLst>
              <a:ext uri="{FF2B5EF4-FFF2-40B4-BE49-F238E27FC236}">
                <a16:creationId xmlns="" xmlns:a16="http://schemas.microsoft.com/office/drawing/2014/main" id="{6DD8E88D-E31B-4AAD-8233-B75C1FDC395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138A974-6329-4398-B4DA-832FB9D99D96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val="42874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21428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391605BD-34C6-4524-992D-CF91BD2E72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83" y="365125"/>
            <a:ext cx="11034942" cy="739775"/>
          </a:xfr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83" y="1463675"/>
            <a:ext cx="11034942" cy="4351338"/>
          </a:xfrm>
        </p:spPr>
        <p:txBody>
          <a:bodyPr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8714" y="6356350"/>
            <a:ext cx="949909" cy="28414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+mn-lt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10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4" name="Quote">
            <a:extLst>
              <a:ext uri="{FF2B5EF4-FFF2-40B4-BE49-F238E27FC236}">
                <a16:creationId xmlns="" xmlns:a16="http://schemas.microsoft.com/office/drawing/2014/main" id="{79D8C360-BC59-460F-A300-4D71FA7C6AF1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377825"/>
            <a:ext cx="572385" cy="457200"/>
          </a:xfrm>
          <a:custGeom>
            <a:avLst/>
            <a:gdLst>
              <a:gd name="T0" fmla="*/ 515 w 515"/>
              <a:gd name="T1" fmla="*/ 46 h 418"/>
              <a:gd name="T2" fmla="*/ 515 w 515"/>
              <a:gd name="T3" fmla="*/ 46 h 418"/>
              <a:gd name="T4" fmla="*/ 456 w 515"/>
              <a:gd name="T5" fmla="*/ 82 h 418"/>
              <a:gd name="T6" fmla="*/ 411 w 515"/>
              <a:gd name="T7" fmla="*/ 121 h 418"/>
              <a:gd name="T8" fmla="*/ 377 w 515"/>
              <a:gd name="T9" fmla="*/ 170 h 418"/>
              <a:gd name="T10" fmla="*/ 361 w 515"/>
              <a:gd name="T11" fmla="*/ 236 h 418"/>
              <a:gd name="T12" fmla="*/ 398 w 515"/>
              <a:gd name="T13" fmla="*/ 236 h 418"/>
              <a:gd name="T14" fmla="*/ 474 w 515"/>
              <a:gd name="T15" fmla="*/ 259 h 418"/>
              <a:gd name="T16" fmla="*/ 501 w 515"/>
              <a:gd name="T17" fmla="*/ 328 h 418"/>
              <a:gd name="T18" fmla="*/ 477 w 515"/>
              <a:gd name="T19" fmla="*/ 389 h 418"/>
              <a:gd name="T20" fmla="*/ 410 w 515"/>
              <a:gd name="T21" fmla="*/ 418 h 418"/>
              <a:gd name="T22" fmla="*/ 315 w 515"/>
              <a:gd name="T23" fmla="*/ 374 h 418"/>
              <a:gd name="T24" fmla="*/ 286 w 515"/>
              <a:gd name="T25" fmla="*/ 259 h 418"/>
              <a:gd name="T26" fmla="*/ 308 w 515"/>
              <a:gd name="T27" fmla="*/ 168 h 418"/>
              <a:gd name="T28" fmla="*/ 360 w 515"/>
              <a:gd name="T29" fmla="*/ 94 h 418"/>
              <a:gd name="T30" fmla="*/ 428 w 515"/>
              <a:gd name="T31" fmla="*/ 37 h 418"/>
              <a:gd name="T32" fmla="*/ 487 w 515"/>
              <a:gd name="T33" fmla="*/ 0 h 418"/>
              <a:gd name="T34" fmla="*/ 515 w 515"/>
              <a:gd name="T35" fmla="*/ 46 h 418"/>
              <a:gd name="T36" fmla="*/ 229 w 515"/>
              <a:gd name="T37" fmla="*/ 46 h 418"/>
              <a:gd name="T38" fmla="*/ 229 w 515"/>
              <a:gd name="T39" fmla="*/ 46 h 418"/>
              <a:gd name="T40" fmla="*/ 170 w 515"/>
              <a:gd name="T41" fmla="*/ 82 h 418"/>
              <a:gd name="T42" fmla="*/ 124 w 515"/>
              <a:gd name="T43" fmla="*/ 121 h 418"/>
              <a:gd name="T44" fmla="*/ 91 w 515"/>
              <a:gd name="T45" fmla="*/ 170 h 418"/>
              <a:gd name="T46" fmla="*/ 75 w 515"/>
              <a:gd name="T47" fmla="*/ 236 h 418"/>
              <a:gd name="T48" fmla="*/ 112 w 515"/>
              <a:gd name="T49" fmla="*/ 236 h 418"/>
              <a:gd name="T50" fmla="*/ 187 w 515"/>
              <a:gd name="T51" fmla="*/ 259 h 418"/>
              <a:gd name="T52" fmla="*/ 215 w 515"/>
              <a:gd name="T53" fmla="*/ 328 h 418"/>
              <a:gd name="T54" fmla="*/ 190 w 515"/>
              <a:gd name="T55" fmla="*/ 389 h 418"/>
              <a:gd name="T56" fmla="*/ 123 w 515"/>
              <a:gd name="T57" fmla="*/ 418 h 418"/>
              <a:gd name="T58" fmla="*/ 28 w 515"/>
              <a:gd name="T59" fmla="*/ 374 h 418"/>
              <a:gd name="T60" fmla="*/ 0 w 515"/>
              <a:gd name="T61" fmla="*/ 259 h 418"/>
              <a:gd name="T62" fmla="*/ 21 w 515"/>
              <a:gd name="T63" fmla="*/ 168 h 418"/>
              <a:gd name="T64" fmla="*/ 74 w 515"/>
              <a:gd name="T65" fmla="*/ 94 h 418"/>
              <a:gd name="T66" fmla="*/ 141 w 515"/>
              <a:gd name="T67" fmla="*/ 37 h 418"/>
              <a:gd name="T68" fmla="*/ 201 w 515"/>
              <a:gd name="T69" fmla="*/ 0 h 418"/>
              <a:gd name="T70" fmla="*/ 229 w 515"/>
              <a:gd name="T71" fmla="*/ 46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5" h="418">
                <a:moveTo>
                  <a:pt x="515" y="46"/>
                </a:moveTo>
                <a:lnTo>
                  <a:pt x="515" y="46"/>
                </a:lnTo>
                <a:cubicBezTo>
                  <a:pt x="491" y="60"/>
                  <a:pt x="471" y="72"/>
                  <a:pt x="456" y="82"/>
                </a:cubicBezTo>
                <a:cubicBezTo>
                  <a:pt x="441" y="92"/>
                  <a:pt x="426" y="105"/>
                  <a:pt x="411" y="121"/>
                </a:cubicBezTo>
                <a:cubicBezTo>
                  <a:pt x="396" y="137"/>
                  <a:pt x="384" y="154"/>
                  <a:pt x="377" y="170"/>
                </a:cubicBezTo>
                <a:cubicBezTo>
                  <a:pt x="369" y="187"/>
                  <a:pt x="364" y="209"/>
                  <a:pt x="361" y="236"/>
                </a:cubicBezTo>
                <a:lnTo>
                  <a:pt x="398" y="236"/>
                </a:lnTo>
                <a:cubicBezTo>
                  <a:pt x="430" y="236"/>
                  <a:pt x="455" y="243"/>
                  <a:pt x="474" y="259"/>
                </a:cubicBezTo>
                <a:cubicBezTo>
                  <a:pt x="492" y="275"/>
                  <a:pt x="501" y="298"/>
                  <a:pt x="501" y="328"/>
                </a:cubicBezTo>
                <a:cubicBezTo>
                  <a:pt x="501" y="350"/>
                  <a:pt x="493" y="370"/>
                  <a:pt x="477" y="389"/>
                </a:cubicBezTo>
                <a:cubicBezTo>
                  <a:pt x="460" y="408"/>
                  <a:pt x="438" y="418"/>
                  <a:pt x="410" y="418"/>
                </a:cubicBezTo>
                <a:cubicBezTo>
                  <a:pt x="365" y="418"/>
                  <a:pt x="334" y="403"/>
                  <a:pt x="315" y="374"/>
                </a:cubicBezTo>
                <a:cubicBezTo>
                  <a:pt x="295" y="345"/>
                  <a:pt x="286" y="306"/>
                  <a:pt x="286" y="259"/>
                </a:cubicBezTo>
                <a:cubicBezTo>
                  <a:pt x="286" y="226"/>
                  <a:pt x="293" y="195"/>
                  <a:pt x="308" y="168"/>
                </a:cubicBezTo>
                <a:cubicBezTo>
                  <a:pt x="322" y="140"/>
                  <a:pt x="340" y="115"/>
                  <a:pt x="360" y="94"/>
                </a:cubicBezTo>
                <a:cubicBezTo>
                  <a:pt x="381" y="72"/>
                  <a:pt x="404" y="53"/>
                  <a:pt x="428" y="37"/>
                </a:cubicBezTo>
                <a:cubicBezTo>
                  <a:pt x="451" y="22"/>
                  <a:pt x="471" y="9"/>
                  <a:pt x="487" y="0"/>
                </a:cubicBezTo>
                <a:lnTo>
                  <a:pt x="515" y="46"/>
                </a:lnTo>
                <a:close/>
                <a:moveTo>
                  <a:pt x="229" y="46"/>
                </a:moveTo>
                <a:lnTo>
                  <a:pt x="229" y="46"/>
                </a:lnTo>
                <a:cubicBezTo>
                  <a:pt x="204" y="60"/>
                  <a:pt x="185" y="72"/>
                  <a:pt x="170" y="82"/>
                </a:cubicBezTo>
                <a:cubicBezTo>
                  <a:pt x="155" y="92"/>
                  <a:pt x="140" y="105"/>
                  <a:pt x="124" y="121"/>
                </a:cubicBezTo>
                <a:cubicBezTo>
                  <a:pt x="110" y="137"/>
                  <a:pt x="99" y="153"/>
                  <a:pt x="91" y="170"/>
                </a:cubicBezTo>
                <a:cubicBezTo>
                  <a:pt x="83" y="187"/>
                  <a:pt x="78" y="209"/>
                  <a:pt x="75" y="236"/>
                </a:cubicBezTo>
                <a:lnTo>
                  <a:pt x="112" y="236"/>
                </a:lnTo>
                <a:cubicBezTo>
                  <a:pt x="144" y="236"/>
                  <a:pt x="169" y="243"/>
                  <a:pt x="187" y="259"/>
                </a:cubicBezTo>
                <a:cubicBezTo>
                  <a:pt x="206" y="275"/>
                  <a:pt x="215" y="298"/>
                  <a:pt x="215" y="328"/>
                </a:cubicBezTo>
                <a:cubicBezTo>
                  <a:pt x="215" y="350"/>
                  <a:pt x="207" y="370"/>
                  <a:pt x="190" y="389"/>
                </a:cubicBezTo>
                <a:cubicBezTo>
                  <a:pt x="174" y="408"/>
                  <a:pt x="152" y="418"/>
                  <a:pt x="123" y="418"/>
                </a:cubicBezTo>
                <a:cubicBezTo>
                  <a:pt x="79" y="418"/>
                  <a:pt x="47" y="403"/>
                  <a:pt x="28" y="374"/>
                </a:cubicBezTo>
                <a:cubicBezTo>
                  <a:pt x="9" y="345"/>
                  <a:pt x="0" y="306"/>
                  <a:pt x="0" y="259"/>
                </a:cubicBezTo>
                <a:cubicBezTo>
                  <a:pt x="0" y="226"/>
                  <a:pt x="7" y="195"/>
                  <a:pt x="21" y="168"/>
                </a:cubicBezTo>
                <a:cubicBezTo>
                  <a:pt x="36" y="140"/>
                  <a:pt x="53" y="115"/>
                  <a:pt x="74" y="94"/>
                </a:cubicBezTo>
                <a:cubicBezTo>
                  <a:pt x="95" y="72"/>
                  <a:pt x="117" y="53"/>
                  <a:pt x="141" y="37"/>
                </a:cubicBezTo>
                <a:cubicBezTo>
                  <a:pt x="165" y="22"/>
                  <a:pt x="185" y="9"/>
                  <a:pt x="201" y="0"/>
                </a:cubicBezTo>
                <a:lnTo>
                  <a:pt x="229" y="4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="" xmlns:a16="http://schemas.microsoft.com/office/drawing/2014/main" id="{FBBE6317-9DCC-4252-9936-381BA8DA8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143000"/>
            <a:ext cx="5473700" cy="3886200"/>
          </a:xfrm>
        </p:spPr>
        <p:txBody>
          <a:bodyPr tIns="0"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[Quote]”</a:t>
            </a:r>
          </a:p>
        </p:txBody>
      </p:sp>
      <p:sp>
        <p:nvSpPr>
          <p:cNvPr id="16" name="Bar">
            <a:extLst>
              <a:ext uri="{FF2B5EF4-FFF2-40B4-BE49-F238E27FC236}">
                <a16:creationId xmlns="" xmlns:a16="http://schemas.microsoft.com/office/drawing/2014/main" id="{1C8C16E8-214A-49C8-BD1A-854E785CF71D}"/>
              </a:ext>
            </a:extLst>
          </p:cNvPr>
          <p:cNvSpPr/>
          <p:nvPr userDrawn="1"/>
        </p:nvSpPr>
        <p:spPr bwMode="hidden">
          <a:xfrm>
            <a:off x="442912" y="5212080"/>
            <a:ext cx="5473701" cy="9144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7" name="Subtitle">
            <a:extLst>
              <a:ext uri="{FF2B5EF4-FFF2-40B4-BE49-F238E27FC236}">
                <a16:creationId xmlns="" xmlns:a16="http://schemas.microsoft.com/office/drawing/2014/main" id="{C98FB46A-8D39-4AE7-BB00-789593C7B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3" y="5486400"/>
            <a:ext cx="5473700" cy="73025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[</a:t>
            </a:r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]</a:t>
            </a:r>
          </a:p>
          <a:p>
            <a:pPr lvl="1"/>
            <a:r>
              <a:rPr lang="en-GB" dirty="0"/>
              <a:t>[Title, Company]</a:t>
            </a:r>
          </a:p>
        </p:txBody>
      </p:sp>
      <p:sp>
        <p:nvSpPr>
          <p:cNvPr id="20" name="Footer Placeholder">
            <a:extLst>
              <a:ext uri="{FF2B5EF4-FFF2-40B4-BE49-F238E27FC236}">
                <a16:creationId xmlns="" xmlns:a16="http://schemas.microsoft.com/office/drawing/2014/main" id="{8321C419-2B93-4E67-B192-BDF31470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6" name="Footnotes">
            <a:extLst>
              <a:ext uri="{FF2B5EF4-FFF2-40B4-BE49-F238E27FC236}">
                <a16:creationId xmlns="" xmlns:a16="http://schemas.microsoft.com/office/drawing/2014/main" id="{E0778EB4-AFEC-4216-A4A2-254563ED57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3484309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0" name="Date Placeholder">
            <a:extLst>
              <a:ext uri="{FF2B5EF4-FFF2-40B4-BE49-F238E27FC236}">
                <a16:creationId xmlns="" xmlns:a16="http://schemas.microsoft.com/office/drawing/2014/main" id="{A9836856-9DD0-42E2-843A-E5C0AE3E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1" name="Slide Number Placeholder">
            <a:extLst>
              <a:ext uri="{FF2B5EF4-FFF2-40B4-BE49-F238E27FC236}">
                <a16:creationId xmlns="" xmlns:a16="http://schemas.microsoft.com/office/drawing/2014/main" id="{88891483-1071-4ECC-A083-F506B0B5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B065253-7E6D-442A-B7E6-B4E36E218035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>
                <a:solidFill>
                  <a:schemeClr val="bg1"/>
                </a:solidFill>
              </a:rPr>
              <a:t>Strategy&amp;</a:t>
            </a:r>
          </a:p>
        </p:txBody>
      </p:sp>
      <p:sp>
        <p:nvSpPr>
          <p:cNvPr id="18" name="Picture Placeholder 1">
            <a:extLst>
              <a:ext uri="{FF2B5EF4-FFF2-40B4-BE49-F238E27FC236}">
                <a16:creationId xmlns="" xmlns:a16="http://schemas.microsoft.com/office/drawing/2014/main" id="{B5560237-821E-4AC7-B3ED-717CB1F4C4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96000" cy="6858000"/>
          </a:xfrm>
          <a:solidFill>
            <a:srgbClr val="7D7D7D"/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ctr">
              <a:buNone/>
              <a:defRPr lang="en-GB" sz="1200" b="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13500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le and Tex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C8365AFA-F068-4F6A-8318-0CC874145B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4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F1B43612-4317-4736-BCEF-F2812A94BA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5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8" name="Footer Placeholder">
            <a:extLst>
              <a:ext uri="{FF2B5EF4-FFF2-40B4-BE49-F238E27FC236}">
                <a16:creationId xmlns="" xmlns:a16="http://schemas.microsoft.com/office/drawing/2014/main" id="{96C746D1-3511-4B05-8501-041684CB417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 bwMode="auto"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0" name="Footnotes">
            <a:extLst>
              <a:ext uri="{FF2B5EF4-FFF2-40B4-BE49-F238E27FC236}">
                <a16:creationId xmlns="" xmlns:a16="http://schemas.microsoft.com/office/drawing/2014/main" id="{6C8DE2B1-4409-40DE-8EC3-7AB4BDED7D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2" name="Date Placeholder">
            <a:extLst>
              <a:ext uri="{FF2B5EF4-FFF2-40B4-BE49-F238E27FC236}">
                <a16:creationId xmlns="" xmlns:a16="http://schemas.microsoft.com/office/drawing/2014/main" id="{6631D538-CCAD-4912-9A50-A08902F7F760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auto"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8" name="Slide Number Placeholder">
            <a:extLst>
              <a:ext uri="{FF2B5EF4-FFF2-40B4-BE49-F238E27FC236}">
                <a16:creationId xmlns="" xmlns:a16="http://schemas.microsoft.com/office/drawing/2014/main" id="{B851240E-5052-41B6-8198-34C961A7404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auto"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C56D733-09E0-4C6D-8294-3707BA5FE3E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23" name="Picture Placeholder 1">
            <a:extLst>
              <a:ext uri="{FF2B5EF4-FFF2-40B4-BE49-F238E27FC236}">
                <a16:creationId xmlns="" xmlns:a16="http://schemas.microsoft.com/office/drawing/2014/main" id="{20759D59-5943-4F1A-8AFF-5A379F7441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2192000" cy="402336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4" name="Bar">
            <a:extLst>
              <a:ext uri="{FF2B5EF4-FFF2-40B4-BE49-F238E27FC236}">
                <a16:creationId xmlns="" xmlns:a16="http://schemas.microsoft.com/office/drawing/2014/main" id="{86D87059-B1D0-4044-AA63-1CC75AC3EE70}"/>
              </a:ext>
            </a:extLst>
          </p:cNvPr>
          <p:cNvSpPr/>
          <p:nvPr userDrawn="1"/>
        </p:nvSpPr>
        <p:spPr bwMode="hidden">
          <a:xfrm>
            <a:off x="-1" y="4023360"/>
            <a:ext cx="12191999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5" name="Title">
            <a:extLst>
              <a:ext uri="{FF2B5EF4-FFF2-40B4-BE49-F238E27FC236}">
                <a16:creationId xmlns="" xmlns:a16="http://schemas.microsoft.com/office/drawing/2014/main" id="{17F15890-DF73-46F3-89B5-913E9C013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42914" y="4391607"/>
            <a:ext cx="5473700" cy="1826895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="" xmlns:a16="http://schemas.microsoft.com/office/drawing/2014/main" id="{D9C2E857-5D1C-4C64-B0E9-BDEDBB151F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auto">
          <a:xfrm>
            <a:off x="6275388" y="4391024"/>
            <a:ext cx="5473698" cy="182689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430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le and Text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1099822E-6750-40C6-AB7F-0D51F9635D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665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C7DEF674-4309-403C-8D9D-71384F2477B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5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8" name="Footer Placeholder">
            <a:extLst>
              <a:ext uri="{FF2B5EF4-FFF2-40B4-BE49-F238E27FC236}">
                <a16:creationId xmlns="" xmlns:a16="http://schemas.microsoft.com/office/drawing/2014/main" id="{893BC74E-FE74-4C36-844E-F74BCBEF3C9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 bwMode="auto"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2" name="Footnotes">
            <a:extLst>
              <a:ext uri="{FF2B5EF4-FFF2-40B4-BE49-F238E27FC236}">
                <a16:creationId xmlns="" xmlns:a16="http://schemas.microsoft.com/office/drawing/2014/main" id="{4C97B8DB-C14F-436C-8638-FD56FB43E7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9" name="Date Placeholder">
            <a:extLst>
              <a:ext uri="{FF2B5EF4-FFF2-40B4-BE49-F238E27FC236}">
                <a16:creationId xmlns="" xmlns:a16="http://schemas.microsoft.com/office/drawing/2014/main" id="{EBF92694-AE8C-43A0-A542-4B404D9A98CB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auto"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0" name="Slide Number Placeholder">
            <a:extLst>
              <a:ext uri="{FF2B5EF4-FFF2-40B4-BE49-F238E27FC236}">
                <a16:creationId xmlns="" xmlns:a16="http://schemas.microsoft.com/office/drawing/2014/main" id="{D93BD28D-F425-4AE0-A30C-54412BAB16E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auto"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2ABC91C-5BEE-4DDA-B215-CCF8EC9EFA39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>
                <a:solidFill>
                  <a:schemeClr val="bg1"/>
                </a:solidFill>
              </a:rPr>
              <a:t>Strategy&amp;</a:t>
            </a:r>
          </a:p>
        </p:txBody>
      </p:sp>
      <p:sp>
        <p:nvSpPr>
          <p:cNvPr id="34" name="Picture Placeholder 1">
            <a:extLst>
              <a:ext uri="{FF2B5EF4-FFF2-40B4-BE49-F238E27FC236}">
                <a16:creationId xmlns="" xmlns:a16="http://schemas.microsoft.com/office/drawing/2014/main" id="{09CBE80D-E5C7-4ABD-980A-46E2CD95CC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2192000" cy="402336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5" name="Bar">
            <a:extLst>
              <a:ext uri="{FF2B5EF4-FFF2-40B4-BE49-F238E27FC236}">
                <a16:creationId xmlns="" xmlns:a16="http://schemas.microsoft.com/office/drawing/2014/main" id="{97AB8526-CB66-42EC-9F76-87BB7F9B61D9}"/>
              </a:ext>
            </a:extLst>
          </p:cNvPr>
          <p:cNvSpPr/>
          <p:nvPr userDrawn="1"/>
        </p:nvSpPr>
        <p:spPr bwMode="hidden">
          <a:xfrm>
            <a:off x="-1" y="4023360"/>
            <a:ext cx="12191999" cy="9144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6" name="Title">
            <a:extLst>
              <a:ext uri="{FF2B5EF4-FFF2-40B4-BE49-F238E27FC236}">
                <a16:creationId xmlns="" xmlns:a16="http://schemas.microsoft.com/office/drawing/2014/main" id="{66C8A994-DD7C-4F3F-8218-50D9D75C7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42914" y="4391607"/>
            <a:ext cx="5473700" cy="1826895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="" xmlns:a16="http://schemas.microsoft.com/office/drawing/2014/main" id="{EF7B08DD-AF3A-46EB-990D-6F64D0FFEFF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auto">
          <a:xfrm>
            <a:off x="6275388" y="4391024"/>
            <a:ext cx="5473698" cy="182689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1511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hre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7" name="Footer Placeholder">
            <a:extLst>
              <a:ext uri="{FF2B5EF4-FFF2-40B4-BE49-F238E27FC236}">
                <a16:creationId xmlns="" xmlns:a16="http://schemas.microsoft.com/office/drawing/2014/main" id="{CBE1608A-2278-4549-B028-90DC43AF58D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8" name="Footnotes">
            <a:extLst>
              <a:ext uri="{FF2B5EF4-FFF2-40B4-BE49-F238E27FC236}">
                <a16:creationId xmlns="" xmlns:a16="http://schemas.microsoft.com/office/drawing/2014/main" id="{D75ECF23-F070-4918-83E3-DEC221D91B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9" name="Date Placeholder">
            <a:extLst>
              <a:ext uri="{FF2B5EF4-FFF2-40B4-BE49-F238E27FC236}">
                <a16:creationId xmlns="" xmlns:a16="http://schemas.microsoft.com/office/drawing/2014/main" id="{D3EC0A27-2D82-48F4-A463-86C7171EFA5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0" name="Slide Number Placeholder">
            <a:extLst>
              <a:ext uri="{FF2B5EF4-FFF2-40B4-BE49-F238E27FC236}">
                <a16:creationId xmlns="" xmlns:a16="http://schemas.microsoft.com/office/drawing/2014/main" id="{21A50B90-1F24-46ED-970D-8B367D0F322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6D65C7F-5A03-4FEB-9BDF-E98182E84826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37" name="Picture Placeholder 1">
            <a:extLst>
              <a:ext uri="{FF2B5EF4-FFF2-40B4-BE49-F238E27FC236}">
                <a16:creationId xmlns="" xmlns:a16="http://schemas.microsoft.com/office/drawing/2014/main" id="{27F4C940-2102-443E-AF3A-BA3834FF5B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743200"/>
          </a:xfrm>
          <a:solidFill>
            <a:srgbClr val="7D7D7D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8" name="Bar">
            <a:extLst>
              <a:ext uri="{FF2B5EF4-FFF2-40B4-BE49-F238E27FC236}">
                <a16:creationId xmlns="" xmlns:a16="http://schemas.microsoft.com/office/drawing/2014/main" id="{B277789D-03C1-421D-9C81-7EAE51860521}"/>
              </a:ext>
            </a:extLst>
          </p:cNvPr>
          <p:cNvSpPr/>
          <p:nvPr userDrawn="1"/>
        </p:nvSpPr>
        <p:spPr bwMode="hidden">
          <a:xfrm>
            <a:off x="-1" y="2743200"/>
            <a:ext cx="12191999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9" name="Title">
            <a:extLst>
              <a:ext uri="{FF2B5EF4-FFF2-40B4-BE49-F238E27FC236}">
                <a16:creationId xmlns="" xmlns:a16="http://schemas.microsoft.com/office/drawing/2014/main" id="{A0570C3B-75EC-45D4-ABC3-736E2513D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2913" y="390398"/>
            <a:ext cx="11306175" cy="841248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="" xmlns:a16="http://schemas.microsoft.com/office/drawing/2014/main" id="{E9661682-399F-462A-9E26-F15D5074461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2913" y="3063240"/>
            <a:ext cx="3529012" cy="315468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="" xmlns:a16="http://schemas.microsoft.com/office/drawing/2014/main" id="{ECFEE9F0-7766-418C-A69A-F8A0F3DE96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32286" y="3063240"/>
            <a:ext cx="3529013" cy="315468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="" xmlns:a16="http://schemas.microsoft.com/office/drawing/2014/main" id="{FBF25BBA-2140-4A9E-8688-FD1362C0B8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20073" y="3063240"/>
            <a:ext cx="3529013" cy="315468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05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3" name="Title">
            <a:extLst>
              <a:ext uri="{FF2B5EF4-FFF2-40B4-BE49-F238E27FC236}">
                <a16:creationId xmlns="" xmlns:a16="http://schemas.microsoft.com/office/drawing/2014/main" id="{4A39002C-56A5-4F92-B559-A5A216D81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="" xmlns:a16="http://schemas.microsoft.com/office/drawing/2014/main" id="{D019EA75-2970-4D89-AA4E-98EF0C50724E}"/>
              </a:ext>
            </a:extLst>
          </p:cNvPr>
          <p:cNvSpPr>
            <a:spLocks noGrp="1"/>
          </p:cNvSpPr>
          <p:nvPr>
            <p:ph type="subTitle" idx="3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6" name="Picture Placeholder 1">
            <a:extLst>
              <a:ext uri="{FF2B5EF4-FFF2-40B4-BE49-F238E27FC236}">
                <a16:creationId xmlns="" xmlns:a16="http://schemas.microsoft.com/office/drawing/2014/main" id="{13A0AA42-117B-4891-B3D4-1F96CBC6B9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1" y="1733550"/>
            <a:ext cx="352958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7" name="Bar 1">
            <a:extLst>
              <a:ext uri="{FF2B5EF4-FFF2-40B4-BE49-F238E27FC236}">
                <a16:creationId xmlns="" xmlns:a16="http://schemas.microsoft.com/office/drawing/2014/main" id="{1184213B-25F1-4DC5-8C67-A5439FA06302}"/>
              </a:ext>
            </a:extLst>
          </p:cNvPr>
          <p:cNvSpPr/>
          <p:nvPr userDrawn="1"/>
        </p:nvSpPr>
        <p:spPr bwMode="hidden">
          <a:xfrm>
            <a:off x="443160" y="3562350"/>
            <a:ext cx="3528765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8" name="Text Placeholder 1">
            <a:extLst>
              <a:ext uri="{FF2B5EF4-FFF2-40B4-BE49-F238E27FC236}">
                <a16:creationId xmlns="" xmlns:a16="http://schemas.microsoft.com/office/drawing/2014/main" id="{98076474-F2BF-4EE5-B150-2922B3698F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2913" y="3840480"/>
            <a:ext cx="3528764" cy="23774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="" xmlns:a16="http://schemas.microsoft.com/office/drawing/2014/main" id="{218EB9A3-E677-4A34-859C-1B4F5B4AA4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1494" y="1733550"/>
            <a:ext cx="3529013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1" name="Bar 2">
            <a:extLst>
              <a:ext uri="{FF2B5EF4-FFF2-40B4-BE49-F238E27FC236}">
                <a16:creationId xmlns="" xmlns:a16="http://schemas.microsoft.com/office/drawing/2014/main" id="{722A9449-DE35-4A03-AC35-E8FFD255AE08}"/>
              </a:ext>
            </a:extLst>
          </p:cNvPr>
          <p:cNvSpPr/>
          <p:nvPr userDrawn="1"/>
        </p:nvSpPr>
        <p:spPr bwMode="hidden">
          <a:xfrm>
            <a:off x="4331494" y="3562350"/>
            <a:ext cx="3528765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="" xmlns:a16="http://schemas.microsoft.com/office/drawing/2014/main" id="{C36DCA40-378D-4008-B41E-2088E4AA303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31743" y="3840480"/>
            <a:ext cx="3528764" cy="23774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="" xmlns:a16="http://schemas.microsoft.com/office/drawing/2014/main" id="{8FD387C5-B8B4-4ACC-BCCF-EB1FDFEEAD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20075" y="1733550"/>
            <a:ext cx="3529013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0" name="Bar 3">
            <a:extLst>
              <a:ext uri="{FF2B5EF4-FFF2-40B4-BE49-F238E27FC236}">
                <a16:creationId xmlns="" xmlns:a16="http://schemas.microsoft.com/office/drawing/2014/main" id="{A3B119D7-40DB-41B6-B2CD-855764002626}"/>
              </a:ext>
            </a:extLst>
          </p:cNvPr>
          <p:cNvSpPr/>
          <p:nvPr userDrawn="1"/>
        </p:nvSpPr>
        <p:spPr bwMode="hidden">
          <a:xfrm>
            <a:off x="8220323" y="3562350"/>
            <a:ext cx="3528765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41" name="Text Placeholder 3">
            <a:extLst>
              <a:ext uri="{FF2B5EF4-FFF2-40B4-BE49-F238E27FC236}">
                <a16:creationId xmlns="" xmlns:a16="http://schemas.microsoft.com/office/drawing/2014/main" id="{800C0FA4-BBAB-402C-BFB0-B771616CD5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20324" y="3840480"/>
            <a:ext cx="3528764" cy="23774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2" name="Footer Placeholder">
            <a:extLst>
              <a:ext uri="{FF2B5EF4-FFF2-40B4-BE49-F238E27FC236}">
                <a16:creationId xmlns="" xmlns:a16="http://schemas.microsoft.com/office/drawing/2014/main" id="{72F90488-1FFA-45D4-BDDE-EDF33126402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43" name="Footnotes">
            <a:extLst>
              <a:ext uri="{FF2B5EF4-FFF2-40B4-BE49-F238E27FC236}">
                <a16:creationId xmlns="" xmlns:a16="http://schemas.microsoft.com/office/drawing/2014/main" id="{7A3EC94A-8B92-479D-A515-EEA67947AF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44" name="Date Placeholder">
            <a:extLst>
              <a:ext uri="{FF2B5EF4-FFF2-40B4-BE49-F238E27FC236}">
                <a16:creationId xmlns="" xmlns:a16="http://schemas.microsoft.com/office/drawing/2014/main" id="{8A8B229F-E5C8-4D63-AFC3-D05FFDE9ED5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45" name="Slide Number Placeholder">
            <a:extLst>
              <a:ext uri="{FF2B5EF4-FFF2-40B4-BE49-F238E27FC236}">
                <a16:creationId xmlns="" xmlns:a16="http://schemas.microsoft.com/office/drawing/2014/main" id="{BA01A5F1-C803-42C4-8653-66726D1990B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16C15E3-A678-4F28-82FF-0802ABC474FD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val="2922267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6" name="Subtitle">
            <a:extLst>
              <a:ext uri="{FF2B5EF4-FFF2-40B4-BE49-F238E27FC236}">
                <a16:creationId xmlns="" xmlns:a16="http://schemas.microsoft.com/office/drawing/2014/main" id="{8D7FEC9B-7B31-4C01-9A0C-5F61002446F1}"/>
              </a:ext>
            </a:extLst>
          </p:cNvPr>
          <p:cNvSpPr>
            <a:spLocks noGrp="1"/>
          </p:cNvSpPr>
          <p:nvPr>
            <p:ph type="subTitle" idx="25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7" name="Picture Placeholder 1">
            <a:extLst>
              <a:ext uri="{FF2B5EF4-FFF2-40B4-BE49-F238E27FC236}">
                <a16:creationId xmlns="" xmlns:a16="http://schemas.microsoft.com/office/drawing/2014/main" id="{370B3877-9D4C-4E2A-B3FC-81C2122C6D6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2913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8" name="Bar 1">
            <a:extLst>
              <a:ext uri="{FF2B5EF4-FFF2-40B4-BE49-F238E27FC236}">
                <a16:creationId xmlns="" xmlns:a16="http://schemas.microsoft.com/office/drawing/2014/main" id="{38FDCF58-CB20-492E-8FCF-5DE1A704F7A4}"/>
              </a:ext>
            </a:extLst>
          </p:cNvPr>
          <p:cNvSpPr/>
          <p:nvPr userDrawn="1"/>
        </p:nvSpPr>
        <p:spPr bwMode="hidden">
          <a:xfrm>
            <a:off x="442913" y="3562350"/>
            <a:ext cx="1974855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9" name="Text Placeholder 1">
            <a:extLst>
              <a:ext uri="{FF2B5EF4-FFF2-40B4-BE49-F238E27FC236}">
                <a16:creationId xmlns="" xmlns:a16="http://schemas.microsoft.com/office/drawing/2014/main" id="{2BE509E6-D645-4FFE-8A65-BE696EE75E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2914" y="3836669"/>
            <a:ext cx="1974854" cy="23793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="" xmlns:a16="http://schemas.microsoft.com/office/drawing/2014/main" id="{3488F59C-9FE7-4A1C-B580-456D3DB85B3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77045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1" name="Bar 2">
            <a:extLst>
              <a:ext uri="{FF2B5EF4-FFF2-40B4-BE49-F238E27FC236}">
                <a16:creationId xmlns="" xmlns:a16="http://schemas.microsoft.com/office/drawing/2014/main" id="{3C0EFAD3-D83B-41C9-A95D-A94F256674C7}"/>
              </a:ext>
            </a:extLst>
          </p:cNvPr>
          <p:cNvSpPr/>
          <p:nvPr userDrawn="1"/>
        </p:nvSpPr>
        <p:spPr bwMode="hidden">
          <a:xfrm>
            <a:off x="2777045" y="3562350"/>
            <a:ext cx="1974855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44CBB381-B316-4B43-A22E-B731263FD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7045" y="3838575"/>
            <a:ext cx="1975104" cy="23793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="" xmlns:a16="http://schemas.microsoft.com/office/drawing/2014/main" id="{704C58B0-CFBF-465E-8547-49071BA722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11177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4" name="Bar 3">
            <a:extLst>
              <a:ext uri="{FF2B5EF4-FFF2-40B4-BE49-F238E27FC236}">
                <a16:creationId xmlns="" xmlns:a16="http://schemas.microsoft.com/office/drawing/2014/main" id="{05836A6A-2947-48D3-86DC-F256B7FBBEC9}"/>
              </a:ext>
            </a:extLst>
          </p:cNvPr>
          <p:cNvSpPr/>
          <p:nvPr userDrawn="1"/>
        </p:nvSpPr>
        <p:spPr bwMode="hidden">
          <a:xfrm>
            <a:off x="5111177" y="3562350"/>
            <a:ext cx="1974855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5" name="Content Placeholder 3">
            <a:extLst>
              <a:ext uri="{FF2B5EF4-FFF2-40B4-BE49-F238E27FC236}">
                <a16:creationId xmlns="" xmlns:a16="http://schemas.microsoft.com/office/drawing/2014/main" id="{AA7CE8B4-2FCD-4D60-A148-83D9930A01D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11177" y="3838575"/>
            <a:ext cx="1975104" cy="23793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="" xmlns:a16="http://schemas.microsoft.com/office/drawing/2014/main" id="{C71971D6-0F3D-490B-922E-492147F12C2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5309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7" name="Bar 4">
            <a:extLst>
              <a:ext uri="{FF2B5EF4-FFF2-40B4-BE49-F238E27FC236}">
                <a16:creationId xmlns="" xmlns:a16="http://schemas.microsoft.com/office/drawing/2014/main" id="{C3C3A688-2809-4607-AD0B-93E1B7A0B3F3}"/>
              </a:ext>
            </a:extLst>
          </p:cNvPr>
          <p:cNvSpPr/>
          <p:nvPr userDrawn="1"/>
        </p:nvSpPr>
        <p:spPr bwMode="hidden">
          <a:xfrm>
            <a:off x="7445309" y="3562350"/>
            <a:ext cx="1974855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8" name="Content Placeholder 4">
            <a:extLst>
              <a:ext uri="{FF2B5EF4-FFF2-40B4-BE49-F238E27FC236}">
                <a16:creationId xmlns="" xmlns:a16="http://schemas.microsoft.com/office/drawing/2014/main" id="{8B350110-0389-47FB-9977-1127764263F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45309" y="3838575"/>
            <a:ext cx="1975104" cy="23793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9" name="Picture Placeholder 5">
            <a:extLst>
              <a:ext uri="{FF2B5EF4-FFF2-40B4-BE49-F238E27FC236}">
                <a16:creationId xmlns="" xmlns:a16="http://schemas.microsoft.com/office/drawing/2014/main" id="{89F5C50C-7AB3-49DF-8567-1888ED31FB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779443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7" name="Bar 5">
            <a:extLst>
              <a:ext uri="{FF2B5EF4-FFF2-40B4-BE49-F238E27FC236}">
                <a16:creationId xmlns="" xmlns:a16="http://schemas.microsoft.com/office/drawing/2014/main" id="{ED06749E-EC64-4656-8526-54F4608831F7}"/>
              </a:ext>
            </a:extLst>
          </p:cNvPr>
          <p:cNvSpPr/>
          <p:nvPr userDrawn="1"/>
        </p:nvSpPr>
        <p:spPr bwMode="hidden">
          <a:xfrm>
            <a:off x="9779443" y="3562350"/>
            <a:ext cx="1974855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48" name="Content Placeholder 5">
            <a:extLst>
              <a:ext uri="{FF2B5EF4-FFF2-40B4-BE49-F238E27FC236}">
                <a16:creationId xmlns="" xmlns:a16="http://schemas.microsoft.com/office/drawing/2014/main" id="{4D70AECD-D452-4562-851B-8D91FE461FA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779443" y="3838575"/>
            <a:ext cx="1975104" cy="23793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9" name="Footer Placeholder">
            <a:extLst>
              <a:ext uri="{FF2B5EF4-FFF2-40B4-BE49-F238E27FC236}">
                <a16:creationId xmlns="" xmlns:a16="http://schemas.microsoft.com/office/drawing/2014/main" id="{60E21D1C-F3EA-4179-ACFA-0DDCD78958C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50" name="Footnotes">
            <a:extLst>
              <a:ext uri="{FF2B5EF4-FFF2-40B4-BE49-F238E27FC236}">
                <a16:creationId xmlns="" xmlns:a16="http://schemas.microsoft.com/office/drawing/2014/main" id="{924132E7-EC15-447E-81C7-12480B5AC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51" name="Date Placeholder">
            <a:extLst>
              <a:ext uri="{FF2B5EF4-FFF2-40B4-BE49-F238E27FC236}">
                <a16:creationId xmlns="" xmlns:a16="http://schemas.microsoft.com/office/drawing/2014/main" id="{1DAEF538-8B62-4C14-96AB-31CF9B7F4DA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52" name="Slide Number Placeholder">
            <a:extLst>
              <a:ext uri="{FF2B5EF4-FFF2-40B4-BE49-F238E27FC236}">
                <a16:creationId xmlns="" xmlns:a16="http://schemas.microsoft.com/office/drawing/2014/main" id="{DE977969-C0EE-43EE-8252-A8AAFA8688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3" name="Title 2">
            <a:extLst>
              <a:ext uri="{FF2B5EF4-FFF2-40B4-BE49-F238E27FC236}">
                <a16:creationId xmlns="" xmlns:a16="http://schemas.microsoft.com/office/drawing/2014/main" id="{3B6CFD3D-8AA2-4F37-ACEB-AD04988DC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en-GB" dirty="0"/>
              <a:t>[Slide title]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BE215E4-16E4-43EC-87EB-269195EF6E60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val="157984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6" name="Title">
            <a:extLst>
              <a:ext uri="{FF2B5EF4-FFF2-40B4-BE49-F238E27FC236}">
                <a16:creationId xmlns="" xmlns:a16="http://schemas.microsoft.com/office/drawing/2014/main" id="{EFC78CD7-E393-46A1-B4EC-0138BA781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="" xmlns:a16="http://schemas.microsoft.com/office/drawing/2014/main" id="{8CD4BC79-97E4-4125-9363-4EAF7016EF33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8" name="Box">
            <a:extLst>
              <a:ext uri="{FF2B5EF4-FFF2-40B4-BE49-F238E27FC236}">
                <a16:creationId xmlns="" xmlns:a16="http://schemas.microsoft.com/office/drawing/2014/main" id="{68AD8945-1801-4BE9-ADA0-05193390497E}"/>
              </a:ext>
            </a:extLst>
          </p:cNvPr>
          <p:cNvSpPr/>
          <p:nvPr userDrawn="1"/>
        </p:nvSpPr>
        <p:spPr bwMode="hidden">
          <a:xfrm>
            <a:off x="0" y="1733550"/>
            <a:ext cx="3971925" cy="4483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46DB8C33-15CE-4C80-BB96-4A44D280C9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913" y="1917290"/>
            <a:ext cx="3328985" cy="4113716"/>
          </a:xfrm>
        </p:spPr>
        <p:txBody>
          <a:bodyPr anchor="ctr" anchorCtr="0"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Chart Placeholder 1">
            <a:extLst>
              <a:ext uri="{FF2B5EF4-FFF2-40B4-BE49-F238E27FC236}">
                <a16:creationId xmlns="" xmlns:a16="http://schemas.microsoft.com/office/drawing/2014/main" id="{A91DCA48-D620-4112-A4CC-F27A227B186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27525" y="1733550"/>
            <a:ext cx="7421563" cy="4483100"/>
          </a:xfrm>
        </p:spPr>
        <p:txBody>
          <a:bodyPr anchor="ctr" anchorCtr="0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23" name="Footer Placeholder">
            <a:extLst>
              <a:ext uri="{FF2B5EF4-FFF2-40B4-BE49-F238E27FC236}">
                <a16:creationId xmlns="" xmlns:a16="http://schemas.microsoft.com/office/drawing/2014/main" id="{4D2F2F4A-C931-433E-9F0C-9B1A5CCE31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pPr algn="l"/>
            <a:r>
              <a:rPr lang="en-US"/>
              <a:t>CONFIDENTIAL</a:t>
            </a:r>
            <a:endParaRPr lang="en-GB" dirty="0"/>
          </a:p>
        </p:txBody>
      </p:sp>
      <p:sp>
        <p:nvSpPr>
          <p:cNvPr id="24" name="Footnotes">
            <a:extLst>
              <a:ext uri="{FF2B5EF4-FFF2-40B4-BE49-F238E27FC236}">
                <a16:creationId xmlns="" xmlns:a16="http://schemas.microsoft.com/office/drawing/2014/main" id="{122F3D9D-5A9E-4A56-A975-1689B32949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5" name="Date Placeholder">
            <a:extLst>
              <a:ext uri="{FF2B5EF4-FFF2-40B4-BE49-F238E27FC236}">
                <a16:creationId xmlns="" xmlns:a16="http://schemas.microsoft.com/office/drawing/2014/main" id="{25CD2058-A75D-4357-88EE-CE0F9565E03B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6" name="Slide Number Placeholder">
            <a:extLst>
              <a:ext uri="{FF2B5EF4-FFF2-40B4-BE49-F238E27FC236}">
                <a16:creationId xmlns="" xmlns:a16="http://schemas.microsoft.com/office/drawing/2014/main" id="{BB93965D-099A-4511-A18D-02C4691380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853F1AE-E1CD-44BB-AB42-4C594C658A4A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val="893578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="" xmlns:a16="http://schemas.microsoft.com/office/drawing/2014/main" id="{4371A926-6ACD-4988-B588-4E83A0B40252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="" xmlns:a16="http://schemas.microsoft.com/office/drawing/2014/main" id="{3A0D8890-7A2C-48EB-BC48-908BB78B16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2912" y="1733549"/>
            <a:ext cx="1463040" cy="100584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9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="" xmlns:a16="http://schemas.microsoft.com/office/drawing/2014/main" id="{74A5A07E-8BC0-46F3-902A-0E8ADE9E80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2912" y="2833166"/>
            <a:ext cx="1463040" cy="96012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="" xmlns:a16="http://schemas.microsoft.com/office/drawing/2014/main" id="{4F816518-8888-4644-BFC4-B3969F78F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028825" y="1733550"/>
            <a:ext cx="3886200" cy="2057400"/>
          </a:xfrm>
        </p:spPr>
        <p:txBody>
          <a:bodyPr rIns="182880"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="" xmlns:a16="http://schemas.microsoft.com/office/drawing/2014/main" id="{45826BB7-EDEF-4624-902C-AB9BE13F30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75388" y="1733550"/>
            <a:ext cx="1463040" cy="100584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9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="" xmlns:a16="http://schemas.microsoft.com/office/drawing/2014/main" id="{C7410809-8E0A-4145-8CC9-6B09DB1FB6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75388" y="2833167"/>
            <a:ext cx="1463040" cy="96012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="" xmlns:a16="http://schemas.microsoft.com/office/drawing/2014/main" id="{C16A8716-D7ED-4EDB-BB37-D7D8D17F12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7861301" y="1733550"/>
            <a:ext cx="3887786" cy="2057400"/>
          </a:xfrm>
        </p:spPr>
        <p:txBody>
          <a:bodyPr rIns="182880"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="" xmlns:a16="http://schemas.microsoft.com/office/drawing/2014/main" id="{470CCED1-D0E7-4595-AFD5-F10B09EFAD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2912" y="4158181"/>
            <a:ext cx="1463040" cy="100584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="" xmlns:a16="http://schemas.microsoft.com/office/drawing/2014/main" id="{3892CBCC-644C-4D83-9380-696E6596EC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42912" y="5256530"/>
            <a:ext cx="1463040" cy="96012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="" xmlns:a16="http://schemas.microsoft.com/office/drawing/2014/main" id="{A8578EC1-2D14-45FF-8263-4D6EA65EC7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2028823" y="4158181"/>
            <a:ext cx="3887789" cy="2057400"/>
          </a:xfrm>
        </p:spPr>
        <p:txBody>
          <a:bodyPr rIns="182880"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="" xmlns:a16="http://schemas.microsoft.com/office/drawing/2014/main" id="{9630BC9E-46DF-4728-8357-57EE831497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75387" y="4156705"/>
            <a:ext cx="1463040" cy="100584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9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="" xmlns:a16="http://schemas.microsoft.com/office/drawing/2014/main" id="{C1854358-2DD5-471D-BE28-D4C6ADE5BC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275390" y="5349240"/>
            <a:ext cx="1463040" cy="86741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43" name="Text Placeholder 12">
            <a:extLst>
              <a:ext uri="{FF2B5EF4-FFF2-40B4-BE49-F238E27FC236}">
                <a16:creationId xmlns="" xmlns:a16="http://schemas.microsoft.com/office/drawing/2014/main" id="{EF56AC72-23ED-442B-822A-211530FD6E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7861301" y="4158180"/>
            <a:ext cx="3887786" cy="2058467"/>
          </a:xfrm>
        </p:spPr>
        <p:txBody>
          <a:bodyPr rIns="182880"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4" name="Footer Placeholder">
            <a:extLst>
              <a:ext uri="{FF2B5EF4-FFF2-40B4-BE49-F238E27FC236}">
                <a16:creationId xmlns="" xmlns:a16="http://schemas.microsoft.com/office/drawing/2014/main" id="{4DB27B3A-EEB4-4172-8A91-65D4BACDB1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45" name="Footnotes">
            <a:extLst>
              <a:ext uri="{FF2B5EF4-FFF2-40B4-BE49-F238E27FC236}">
                <a16:creationId xmlns="" xmlns:a16="http://schemas.microsoft.com/office/drawing/2014/main" id="{4005170E-8C8E-468D-B75C-B45491EB6F3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46" name="Date Placeholder">
            <a:extLst>
              <a:ext uri="{FF2B5EF4-FFF2-40B4-BE49-F238E27FC236}">
                <a16:creationId xmlns="" xmlns:a16="http://schemas.microsoft.com/office/drawing/2014/main" id="{1FBB24AA-EF75-4587-8A39-425810B7DAF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47" name="Slide Number Placeholder">
            <a:extLst>
              <a:ext uri="{FF2B5EF4-FFF2-40B4-BE49-F238E27FC236}">
                <a16:creationId xmlns="" xmlns:a16="http://schemas.microsoft.com/office/drawing/2014/main" id="{8E79E4AE-593C-439C-A9CF-FA5963DC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8" name="Title 5">
            <a:extLst>
              <a:ext uri="{FF2B5EF4-FFF2-40B4-BE49-F238E27FC236}">
                <a16:creationId xmlns="" xmlns:a16="http://schemas.microsoft.com/office/drawing/2014/main" id="{0165DDB4-3C15-42AB-A3BB-FB37F6300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2C73338-3803-4F0B-8412-8F008B3D7E72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val="4015885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g Colou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0" name="Title">
            <a:extLst>
              <a:ext uri="{FF2B5EF4-FFF2-40B4-BE49-F238E27FC236}">
                <a16:creationId xmlns="" xmlns:a16="http://schemas.microsoft.com/office/drawing/2014/main" id="{F5B2D154-2370-481A-B0AA-457AF5FBC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en-GB" dirty="0"/>
              <a:t>[Slide title]</a:t>
            </a:r>
          </a:p>
        </p:txBody>
      </p:sp>
      <p:sp>
        <p:nvSpPr>
          <p:cNvPr id="31" name="Subtitle">
            <a:extLst>
              <a:ext uri="{FF2B5EF4-FFF2-40B4-BE49-F238E27FC236}">
                <a16:creationId xmlns="" xmlns:a16="http://schemas.microsoft.com/office/drawing/2014/main" id="{11A1DE4C-F71A-4CAE-B024-F5A2566A5CFE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33" name="Burgundy">
            <a:extLst>
              <a:ext uri="{FF2B5EF4-FFF2-40B4-BE49-F238E27FC236}">
                <a16:creationId xmlns="" xmlns:a16="http://schemas.microsoft.com/office/drawing/2014/main" id="{0031720A-D9A0-442F-B39B-FDA12B5EC947}"/>
              </a:ext>
            </a:extLst>
          </p:cNvPr>
          <p:cNvSpPr/>
          <p:nvPr userDrawn="1"/>
        </p:nvSpPr>
        <p:spPr bwMode="gray">
          <a:xfrm>
            <a:off x="442912" y="1733550"/>
            <a:ext cx="5653088" cy="224028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4" name="Text Placeholder 1">
            <a:extLst>
              <a:ext uri="{FF2B5EF4-FFF2-40B4-BE49-F238E27FC236}">
                <a16:creationId xmlns="" xmlns:a16="http://schemas.microsoft.com/office/drawing/2014/main" id="{48A832DB-400D-4211-ABEF-F7B6F91442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04672" y="2011679"/>
            <a:ext cx="1627632" cy="59436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="" xmlns:a16="http://schemas.microsoft.com/office/drawing/2014/main" id="{AFDAC9D8-BF0F-41AD-94D7-9AF332688C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04672" y="2739508"/>
            <a:ext cx="1627632" cy="104871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="" xmlns:a16="http://schemas.microsoft.com/office/drawing/2014/main" id="{3D5402FF-B3B9-4CED-8375-42052C542F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565403" y="2739509"/>
            <a:ext cx="3351210" cy="104872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bg1"/>
                </a:solidFill>
              </a:defRPr>
            </a:lvl5pPr>
            <a:lvl6pPr>
              <a:spcAft>
                <a:spcPts val="30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30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30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30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7" name="Rose">
            <a:extLst>
              <a:ext uri="{FF2B5EF4-FFF2-40B4-BE49-F238E27FC236}">
                <a16:creationId xmlns="" xmlns:a16="http://schemas.microsoft.com/office/drawing/2014/main" id="{C96FA1DE-F660-4902-A478-BC7C1D335C81}"/>
              </a:ext>
            </a:extLst>
          </p:cNvPr>
          <p:cNvSpPr/>
          <p:nvPr userDrawn="1"/>
        </p:nvSpPr>
        <p:spPr bwMode="gray">
          <a:xfrm>
            <a:off x="6096000" y="1733550"/>
            <a:ext cx="5653087" cy="224028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51" name="Text Placeholder 4">
            <a:extLst>
              <a:ext uri="{FF2B5EF4-FFF2-40B4-BE49-F238E27FC236}">
                <a16:creationId xmlns="" xmlns:a16="http://schemas.microsoft.com/office/drawing/2014/main" id="{560F74C7-5F34-453C-B89C-19F426140D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57759" y="2011679"/>
            <a:ext cx="1627632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="" xmlns:a16="http://schemas.microsoft.com/office/drawing/2014/main" id="{50B63667-FE03-4D29-AB64-195998FC9D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457759" y="2739508"/>
            <a:ext cx="1627632" cy="104871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="" xmlns:a16="http://schemas.microsoft.com/office/drawing/2014/main" id="{8DC4F1A0-03B9-4C5E-8E54-4381496C91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8218489" y="2739509"/>
            <a:ext cx="3351211" cy="104872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bg1"/>
                </a:solidFill>
              </a:defRPr>
            </a:lvl5pPr>
            <a:lvl6pPr>
              <a:spcAft>
                <a:spcPts val="30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30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30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30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4" name="Black">
            <a:extLst>
              <a:ext uri="{FF2B5EF4-FFF2-40B4-BE49-F238E27FC236}">
                <a16:creationId xmlns="" xmlns:a16="http://schemas.microsoft.com/office/drawing/2014/main" id="{BB78BF81-8DA3-453F-AA81-35BB68DCC132}"/>
              </a:ext>
            </a:extLst>
          </p:cNvPr>
          <p:cNvSpPr/>
          <p:nvPr userDrawn="1"/>
        </p:nvSpPr>
        <p:spPr bwMode="gray">
          <a:xfrm>
            <a:off x="442912" y="3973830"/>
            <a:ext cx="5653088" cy="22428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55" name="Text Placeholder 7">
            <a:extLst>
              <a:ext uri="{FF2B5EF4-FFF2-40B4-BE49-F238E27FC236}">
                <a16:creationId xmlns="" xmlns:a16="http://schemas.microsoft.com/office/drawing/2014/main" id="{9143CAAF-AE6C-4BF2-BCBC-429E77AD94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04672" y="4251959"/>
            <a:ext cx="1627632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56" name="Text Placeholder 8">
            <a:extLst>
              <a:ext uri="{FF2B5EF4-FFF2-40B4-BE49-F238E27FC236}">
                <a16:creationId xmlns="" xmlns:a16="http://schemas.microsoft.com/office/drawing/2014/main" id="{B12AE691-2586-4305-A357-7671A880A1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04672" y="4979788"/>
            <a:ext cx="1627632" cy="104871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="" xmlns:a16="http://schemas.microsoft.com/office/drawing/2014/main" id="{CD8CBFD9-30DD-4F1B-88A2-5A1DFF7588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2565403" y="4979789"/>
            <a:ext cx="3351209" cy="104872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bg1"/>
                </a:solidFill>
              </a:defRPr>
            </a:lvl5pPr>
            <a:lvl6pPr>
              <a:spcAft>
                <a:spcPts val="30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30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30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30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" name="Grey">
            <a:extLst>
              <a:ext uri="{FF2B5EF4-FFF2-40B4-BE49-F238E27FC236}">
                <a16:creationId xmlns="" xmlns:a16="http://schemas.microsoft.com/office/drawing/2014/main" id="{C4A8B99B-4545-49C0-BA40-1F71EA9850FA}"/>
              </a:ext>
            </a:extLst>
          </p:cNvPr>
          <p:cNvSpPr/>
          <p:nvPr userDrawn="1"/>
        </p:nvSpPr>
        <p:spPr bwMode="gray">
          <a:xfrm>
            <a:off x="6096000" y="3973830"/>
            <a:ext cx="5653086" cy="224282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59" name="Text Placeholder 10">
            <a:extLst>
              <a:ext uri="{FF2B5EF4-FFF2-40B4-BE49-F238E27FC236}">
                <a16:creationId xmlns="" xmlns:a16="http://schemas.microsoft.com/office/drawing/2014/main" id="{C156CCCB-0329-4DB0-A8D8-42E40A83AC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457759" y="4251959"/>
            <a:ext cx="1627631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="" xmlns:a16="http://schemas.microsoft.com/office/drawing/2014/main" id="{F2DCF84B-8773-433C-97C7-8219734F37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457759" y="4979788"/>
            <a:ext cx="1627631" cy="104871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="" xmlns:a16="http://schemas.microsoft.com/office/drawing/2014/main" id="{6F57D613-8BC5-4EAD-B2C0-3B9A63A4A4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8218489" y="4979789"/>
            <a:ext cx="3351212" cy="104872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bg1"/>
                </a:solidFill>
              </a:defRPr>
            </a:lvl5pPr>
            <a:lvl6pPr>
              <a:spcAft>
                <a:spcPts val="30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30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30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30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2" name="Footer Placeholder">
            <a:extLst>
              <a:ext uri="{FF2B5EF4-FFF2-40B4-BE49-F238E27FC236}">
                <a16:creationId xmlns="" xmlns:a16="http://schemas.microsoft.com/office/drawing/2014/main" id="{FC586B54-5163-4441-8FC8-A36EA441E4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63" name="Footnotes">
            <a:extLst>
              <a:ext uri="{FF2B5EF4-FFF2-40B4-BE49-F238E27FC236}">
                <a16:creationId xmlns="" xmlns:a16="http://schemas.microsoft.com/office/drawing/2014/main" id="{2F835EEC-E9C9-4FF3-96A0-E6CA4B3CC2F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64" name="Date Placeholder">
            <a:extLst>
              <a:ext uri="{FF2B5EF4-FFF2-40B4-BE49-F238E27FC236}">
                <a16:creationId xmlns="" xmlns:a16="http://schemas.microsoft.com/office/drawing/2014/main" id="{4FA4E23C-EB91-4837-8737-1FE657FBE41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65" name="Slide Number Placeholder">
            <a:extLst>
              <a:ext uri="{FF2B5EF4-FFF2-40B4-BE49-F238E27FC236}">
                <a16:creationId xmlns="" xmlns:a16="http://schemas.microsoft.com/office/drawing/2014/main" id="{63DA4632-4942-4DD5-A127-7073D31A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72D0949-98EA-490F-8648-B1556508975B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val="3478692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mall Colou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9" name="Title">
            <a:extLst>
              <a:ext uri="{FF2B5EF4-FFF2-40B4-BE49-F238E27FC236}">
                <a16:creationId xmlns="" xmlns:a16="http://schemas.microsoft.com/office/drawing/2014/main" id="{A3D74EFF-FF7B-410B-AD83-53FE1C6B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en-GB" dirty="0"/>
              <a:t>[Slide title]</a:t>
            </a:r>
          </a:p>
        </p:txBody>
      </p:sp>
      <p:sp>
        <p:nvSpPr>
          <p:cNvPr id="30" name="Subtitle">
            <a:extLst>
              <a:ext uri="{FF2B5EF4-FFF2-40B4-BE49-F238E27FC236}">
                <a16:creationId xmlns="" xmlns:a16="http://schemas.microsoft.com/office/drawing/2014/main" id="{572CB100-EC1A-4E66-8C24-8C2464189244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32" name="Burgundy">
            <a:extLst>
              <a:ext uri="{FF2B5EF4-FFF2-40B4-BE49-F238E27FC236}">
                <a16:creationId xmlns="" xmlns:a16="http://schemas.microsoft.com/office/drawing/2014/main" id="{6229BF2B-D0A5-40CF-B89C-3F4A7587E133}"/>
              </a:ext>
            </a:extLst>
          </p:cNvPr>
          <p:cNvSpPr/>
          <p:nvPr userDrawn="1"/>
        </p:nvSpPr>
        <p:spPr bwMode="gray">
          <a:xfrm>
            <a:off x="442912" y="1733550"/>
            <a:ext cx="2058414" cy="2059736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3" name="Text Placeholder 1">
            <a:extLst>
              <a:ext uri="{FF2B5EF4-FFF2-40B4-BE49-F238E27FC236}">
                <a16:creationId xmlns="" xmlns:a16="http://schemas.microsoft.com/office/drawing/2014/main" id="{2AA6B46A-92C1-49BD-8C82-5E4C271DF9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1792" y="2011679"/>
            <a:ext cx="1691640" cy="59436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="" xmlns:a16="http://schemas.microsoft.com/office/drawing/2014/main" id="{8C3BC95F-44A6-4CFB-A054-CA74BDDB31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300" y="2743198"/>
            <a:ext cx="1691132" cy="86868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="" xmlns:a16="http://schemas.microsoft.com/office/drawing/2014/main" id="{A89BE4DE-C236-4029-835D-20A03AC47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725355" y="1733549"/>
            <a:ext cx="3191257" cy="2053537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7" name="Rose">
            <a:extLst>
              <a:ext uri="{FF2B5EF4-FFF2-40B4-BE49-F238E27FC236}">
                <a16:creationId xmlns="" xmlns:a16="http://schemas.microsoft.com/office/drawing/2014/main" id="{110512FB-8A72-499A-B5C9-2886F5EFBDD9}"/>
              </a:ext>
            </a:extLst>
          </p:cNvPr>
          <p:cNvSpPr/>
          <p:nvPr userDrawn="1"/>
        </p:nvSpPr>
        <p:spPr bwMode="gray">
          <a:xfrm>
            <a:off x="6275389" y="1733550"/>
            <a:ext cx="2057400" cy="205740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42" name="Text Placeholder 4">
            <a:extLst>
              <a:ext uri="{FF2B5EF4-FFF2-40B4-BE49-F238E27FC236}">
                <a16:creationId xmlns="" xmlns:a16="http://schemas.microsoft.com/office/drawing/2014/main" id="{315288D2-6E3F-4A35-990C-0999E2A323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55664" y="2011679"/>
            <a:ext cx="1691640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="" xmlns:a16="http://schemas.microsoft.com/office/drawing/2014/main" id="{2A80134F-E3FA-4E07-9929-0CB6E31BC4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455664" y="2743199"/>
            <a:ext cx="1691640" cy="86868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="" xmlns:a16="http://schemas.microsoft.com/office/drawing/2014/main" id="{CFF2FDBE-8805-4229-82C0-E29CB7A8D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8557830" y="1733550"/>
            <a:ext cx="3191256" cy="205740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5" name="Black">
            <a:extLst>
              <a:ext uri="{FF2B5EF4-FFF2-40B4-BE49-F238E27FC236}">
                <a16:creationId xmlns="" xmlns:a16="http://schemas.microsoft.com/office/drawing/2014/main" id="{FDFF9054-2CEA-4103-8654-460168B2B7B5}"/>
              </a:ext>
            </a:extLst>
          </p:cNvPr>
          <p:cNvSpPr/>
          <p:nvPr userDrawn="1"/>
        </p:nvSpPr>
        <p:spPr bwMode="gray">
          <a:xfrm>
            <a:off x="442912" y="4159044"/>
            <a:ext cx="2058414" cy="205760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46" name="Text Placeholder 7">
            <a:extLst>
              <a:ext uri="{FF2B5EF4-FFF2-40B4-BE49-F238E27FC236}">
                <a16:creationId xmlns="" xmlns:a16="http://schemas.microsoft.com/office/drawing/2014/main" id="{22442A2E-D4B1-4D99-8534-3757357714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2300" y="4434840"/>
            <a:ext cx="1691132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="" xmlns:a16="http://schemas.microsoft.com/office/drawing/2014/main" id="{00CA332C-8208-4BE8-9F59-62F37671FC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22299" y="5166360"/>
            <a:ext cx="1691131" cy="877824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="" xmlns:a16="http://schemas.microsoft.com/office/drawing/2014/main" id="{8AEDCE0A-0E60-4CB3-8289-495A7D7993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2725357" y="4158181"/>
            <a:ext cx="3191256" cy="205740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9" name="Grey">
            <a:extLst>
              <a:ext uri="{FF2B5EF4-FFF2-40B4-BE49-F238E27FC236}">
                <a16:creationId xmlns="" xmlns:a16="http://schemas.microsoft.com/office/drawing/2014/main" id="{F90D5AA0-0AF5-47FC-82E5-2E2DF3FCA1AA}"/>
              </a:ext>
            </a:extLst>
          </p:cNvPr>
          <p:cNvSpPr/>
          <p:nvPr userDrawn="1"/>
        </p:nvSpPr>
        <p:spPr bwMode="gray">
          <a:xfrm>
            <a:off x="6275389" y="4159249"/>
            <a:ext cx="2057400" cy="20574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50" name="Text Placeholder 10">
            <a:extLst>
              <a:ext uri="{FF2B5EF4-FFF2-40B4-BE49-F238E27FC236}">
                <a16:creationId xmlns="" xmlns:a16="http://schemas.microsoft.com/office/drawing/2014/main" id="{FA7BE08E-6346-41D7-8F6A-DD0100B7D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455664" y="4434840"/>
            <a:ext cx="1691640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="" xmlns:a16="http://schemas.microsoft.com/office/drawing/2014/main" id="{507D46D2-BC62-4C26-BFA4-E7CD7A386B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455664" y="5166361"/>
            <a:ext cx="1691640" cy="86868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="" xmlns:a16="http://schemas.microsoft.com/office/drawing/2014/main" id="{86E717D4-4105-4F19-AEAC-1D319BCFE8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8557830" y="4158180"/>
            <a:ext cx="3191256" cy="2058467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3" name="Footer Placeholder">
            <a:extLst>
              <a:ext uri="{FF2B5EF4-FFF2-40B4-BE49-F238E27FC236}">
                <a16:creationId xmlns="" xmlns:a16="http://schemas.microsoft.com/office/drawing/2014/main" id="{1F11D822-349A-494D-A2EA-34CA9A4371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54" name="Footnotes">
            <a:extLst>
              <a:ext uri="{FF2B5EF4-FFF2-40B4-BE49-F238E27FC236}">
                <a16:creationId xmlns="" xmlns:a16="http://schemas.microsoft.com/office/drawing/2014/main" id="{4D6CC890-D77A-4F07-887C-72ECF79E64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55" name="Date Placeholder">
            <a:extLst>
              <a:ext uri="{FF2B5EF4-FFF2-40B4-BE49-F238E27FC236}">
                <a16:creationId xmlns="" xmlns:a16="http://schemas.microsoft.com/office/drawing/2014/main" id="{3C747814-0247-42D1-A3E1-A46C7F92646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56" name="Slide Number Placeholder">
            <a:extLst>
              <a:ext uri="{FF2B5EF4-FFF2-40B4-BE49-F238E27FC236}">
                <a16:creationId xmlns="" xmlns:a16="http://schemas.microsoft.com/office/drawing/2014/main" id="{F81032DE-BCD4-42AB-8493-DAA3C76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76967E6-EEA2-4490-B38C-3F9A2991F00F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val="53585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1789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35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391605BD-34C6-4524-992D-CF91BD2E72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83" y="365125"/>
            <a:ext cx="11034942" cy="739775"/>
          </a:xfr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83" y="1463675"/>
            <a:ext cx="11034942" cy="4351338"/>
          </a:xfrm>
        </p:spPr>
        <p:txBody>
          <a:bodyPr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8714" y="6356350"/>
            <a:ext cx="949909" cy="28414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+mn-lt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44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8" name="Subtitle">
            <a:extLst>
              <a:ext uri="{FF2B5EF4-FFF2-40B4-BE49-F238E27FC236}">
                <a16:creationId xmlns="" xmlns:a16="http://schemas.microsoft.com/office/drawing/2014/main" id="{F26B211B-B8AD-421F-B9F1-8AA9C9343AA2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="" xmlns:a16="http://schemas.microsoft.com/office/drawing/2014/main" id="{B406149A-A055-4AEF-8F90-E5FD62D2A78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42912" y="1733550"/>
            <a:ext cx="11306173" cy="505385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/>
            </a:lvl1pPr>
            <a:lvl2pPr marL="0" indent="0">
              <a:spcAft>
                <a:spcPts val="0"/>
              </a:spcAft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/>
            </a:lvl3pPr>
            <a:lvl4pPr marL="0" indent="0">
              <a:spcAft>
                <a:spcPts val="0"/>
              </a:spcAft>
              <a:buFontTx/>
              <a:buNone/>
              <a:defRPr/>
            </a:lvl4pPr>
            <a:lvl5pPr marL="0" indent="0">
              <a:spcAft>
                <a:spcPts val="0"/>
              </a:spcAft>
              <a:buFontTx/>
              <a:buNone/>
              <a:defRPr/>
            </a:lvl5pPr>
            <a:lvl6pPr marL="0" indent="0">
              <a:spcAft>
                <a:spcPts val="0"/>
              </a:spcAft>
              <a:buFontTx/>
              <a:buNone/>
              <a:defRPr/>
            </a:lvl6pPr>
            <a:lvl7pPr marL="0" indent="0">
              <a:spcAft>
                <a:spcPts val="0"/>
              </a:spcAft>
              <a:buFontTx/>
              <a:buNone/>
              <a:defRPr/>
            </a:lvl7pPr>
            <a:lvl8pPr marL="0" indent="0">
              <a:spcAft>
                <a:spcPts val="0"/>
              </a:spcAft>
              <a:buFontTx/>
              <a:buNone/>
              <a:defRPr/>
            </a:lvl8pPr>
            <a:lvl9pPr marL="0" indent="0">
              <a:spcAft>
                <a:spcPts val="0"/>
              </a:spcAft>
              <a:buFontTx/>
              <a:buNone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Picture Placeholder 1">
            <a:extLst>
              <a:ext uri="{FF2B5EF4-FFF2-40B4-BE49-F238E27FC236}">
                <a16:creationId xmlns="" xmlns:a16="http://schemas.microsoft.com/office/drawing/2014/main" id="{25AEDDF7-8196-4660-AA17-DB5D4CDDEB0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2913" y="2386584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="" xmlns:a16="http://schemas.microsoft.com/office/drawing/2014/main" id="{C4181777-ADC0-468B-A839-09E0EBA3D02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75681" y="2386584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="" xmlns:a16="http://schemas.microsoft.com/office/drawing/2014/main" id="{C6CA1167-F834-473A-8ACB-0AD6E471D05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108449" y="2386584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="" xmlns:a16="http://schemas.microsoft.com/office/drawing/2014/main" id="{D4595A66-6E7F-495D-93E3-6D7E891E18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441217" y="2386584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="" xmlns:a16="http://schemas.microsoft.com/office/drawing/2014/main" id="{D2151552-4523-48A8-923D-75A69FE4FD2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773984" y="2386584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1" name="Picture Placeholder 6">
            <a:extLst>
              <a:ext uri="{FF2B5EF4-FFF2-40B4-BE49-F238E27FC236}">
                <a16:creationId xmlns="" xmlns:a16="http://schemas.microsoft.com/office/drawing/2014/main" id="{2FFF1882-6B4E-4E7B-8B15-9B47FBE4BE3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42913" y="3721608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="" xmlns:a16="http://schemas.microsoft.com/office/drawing/2014/main" id="{9A840D6B-CFC2-4BFB-B0EB-D4EAC4820B1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775681" y="3721608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="" xmlns:a16="http://schemas.microsoft.com/office/drawing/2014/main" id="{D49D9BBB-8DDC-4E1F-92EF-C6DD89A8435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08449" y="3721608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="" xmlns:a16="http://schemas.microsoft.com/office/drawing/2014/main" id="{E8E0BE01-E505-4475-BD56-D3C236DC890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441217" y="3721608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5" name="Picture Placeholder 10">
            <a:extLst>
              <a:ext uri="{FF2B5EF4-FFF2-40B4-BE49-F238E27FC236}">
                <a16:creationId xmlns="" xmlns:a16="http://schemas.microsoft.com/office/drawing/2014/main" id="{A76A2FF1-3EE3-41BB-8CCE-869A646A8B1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773984" y="3721608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6" name="Picture Placeholder 11">
            <a:extLst>
              <a:ext uri="{FF2B5EF4-FFF2-40B4-BE49-F238E27FC236}">
                <a16:creationId xmlns="" xmlns:a16="http://schemas.microsoft.com/office/drawing/2014/main" id="{BED9B6C5-A70B-49B8-B498-FBEB9494539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42913" y="5073650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7" name="Picture Placeholder 12">
            <a:extLst>
              <a:ext uri="{FF2B5EF4-FFF2-40B4-BE49-F238E27FC236}">
                <a16:creationId xmlns="" xmlns:a16="http://schemas.microsoft.com/office/drawing/2014/main" id="{C11C680E-92F3-47F0-A44A-3F23B70F8A8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775681" y="5073650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8" name="Picture Placeholder 13">
            <a:extLst>
              <a:ext uri="{FF2B5EF4-FFF2-40B4-BE49-F238E27FC236}">
                <a16:creationId xmlns="" xmlns:a16="http://schemas.microsoft.com/office/drawing/2014/main" id="{85FCF722-08FE-4E2D-84DA-B266DA2512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108449" y="5073650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9" name="Picture Placeholder 14">
            <a:extLst>
              <a:ext uri="{FF2B5EF4-FFF2-40B4-BE49-F238E27FC236}">
                <a16:creationId xmlns="" xmlns:a16="http://schemas.microsoft.com/office/drawing/2014/main" id="{ED112498-443A-425A-812F-37BC37F0070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441217" y="5073650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50" name="Picture Placeholder 15">
            <a:extLst>
              <a:ext uri="{FF2B5EF4-FFF2-40B4-BE49-F238E27FC236}">
                <a16:creationId xmlns="" xmlns:a16="http://schemas.microsoft.com/office/drawing/2014/main" id="{4A581588-5A64-4BEC-95FE-ADB89AEC037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773984" y="5073650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51" name="Footer Placeholder">
            <a:extLst>
              <a:ext uri="{FF2B5EF4-FFF2-40B4-BE49-F238E27FC236}">
                <a16:creationId xmlns="" xmlns:a16="http://schemas.microsoft.com/office/drawing/2014/main" id="{E425A877-10DF-4485-82F3-A72D607950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52" name="Footnotes">
            <a:extLst>
              <a:ext uri="{FF2B5EF4-FFF2-40B4-BE49-F238E27FC236}">
                <a16:creationId xmlns="" xmlns:a16="http://schemas.microsoft.com/office/drawing/2014/main" id="{FDFFC24D-666C-4CBB-8126-221EBE1363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53" name="Date Placeholder">
            <a:extLst>
              <a:ext uri="{FF2B5EF4-FFF2-40B4-BE49-F238E27FC236}">
                <a16:creationId xmlns="" xmlns:a16="http://schemas.microsoft.com/office/drawing/2014/main" id="{4BD46079-283A-4E99-BE0F-25553410869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54" name="Slide Number Placeholder">
            <a:extLst>
              <a:ext uri="{FF2B5EF4-FFF2-40B4-BE49-F238E27FC236}">
                <a16:creationId xmlns="" xmlns:a16="http://schemas.microsoft.com/office/drawing/2014/main" id="{3660A9AA-CF74-495D-AE9C-3F2C8242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5" name="Title 1">
            <a:extLst>
              <a:ext uri="{FF2B5EF4-FFF2-40B4-BE49-F238E27FC236}">
                <a16:creationId xmlns="" xmlns:a16="http://schemas.microsoft.com/office/drawing/2014/main" id="{A268D81A-3D60-403A-A361-48313072A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en-GB" dirty="0"/>
              <a:t>[Slide title]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832F835-61B0-404A-9AE2-B04D65D69967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val="2674193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mparison -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6" name="Title">
            <a:extLst>
              <a:ext uri="{FF2B5EF4-FFF2-40B4-BE49-F238E27FC236}">
                <a16:creationId xmlns="" xmlns:a16="http://schemas.microsoft.com/office/drawing/2014/main" id="{A1E8EF63-4F25-441F-BCE9-708B2C945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="" xmlns:a16="http://schemas.microsoft.com/office/drawing/2014/main" id="{58422387-42AA-419F-84C6-80C43DF78CE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2" name="Bar">
            <a:extLst>
              <a:ext uri="{FF2B5EF4-FFF2-40B4-BE49-F238E27FC236}">
                <a16:creationId xmlns="" xmlns:a16="http://schemas.microsoft.com/office/drawing/2014/main" id="{BD0DADE5-B706-4EF7-8418-64A7C2AADF56}"/>
              </a:ext>
            </a:extLst>
          </p:cNvPr>
          <p:cNvSpPr/>
          <p:nvPr userDrawn="1"/>
        </p:nvSpPr>
        <p:spPr bwMode="auto">
          <a:xfrm>
            <a:off x="442912" y="2971800"/>
            <a:ext cx="5473701" cy="4572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="" xmlns:a16="http://schemas.microsoft.com/office/drawing/2014/main" id="{F3225C34-4307-4BE4-AB0F-B5E5CF3EC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3154680"/>
            <a:ext cx="5477256" cy="30632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4" name="Bar">
            <a:extLst>
              <a:ext uri="{FF2B5EF4-FFF2-40B4-BE49-F238E27FC236}">
                <a16:creationId xmlns="" xmlns:a16="http://schemas.microsoft.com/office/drawing/2014/main" id="{976217AA-465C-465D-9E02-690BE8A7DA22}"/>
              </a:ext>
            </a:extLst>
          </p:cNvPr>
          <p:cNvSpPr/>
          <p:nvPr userDrawn="1"/>
        </p:nvSpPr>
        <p:spPr bwMode="auto">
          <a:xfrm>
            <a:off x="6276339" y="2971800"/>
            <a:ext cx="5473701" cy="4572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7658B0B9-D020-42AC-8CBA-DE9329126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784" y="3154677"/>
            <a:ext cx="5477256" cy="306324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7" name="Footer Placeholder">
            <a:extLst>
              <a:ext uri="{FF2B5EF4-FFF2-40B4-BE49-F238E27FC236}">
                <a16:creationId xmlns="" xmlns:a16="http://schemas.microsoft.com/office/drawing/2014/main" id="{037C40D4-3FC9-46D2-A016-4D605D8C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32" name="Footnotes">
            <a:extLst>
              <a:ext uri="{FF2B5EF4-FFF2-40B4-BE49-F238E27FC236}">
                <a16:creationId xmlns="" xmlns:a16="http://schemas.microsoft.com/office/drawing/2014/main" id="{CEE8C7B1-F721-4981-9691-AA59AB1270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3" name="Date Placeholder">
            <a:extLst>
              <a:ext uri="{FF2B5EF4-FFF2-40B4-BE49-F238E27FC236}">
                <a16:creationId xmlns="" xmlns:a16="http://schemas.microsoft.com/office/drawing/2014/main" id="{4CADE2F5-3282-4EC7-9A31-D8902411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5" name="Slide Number Placeholder">
            <a:extLst>
              <a:ext uri="{FF2B5EF4-FFF2-40B4-BE49-F238E27FC236}">
                <a16:creationId xmlns="" xmlns:a16="http://schemas.microsoft.com/office/drawing/2014/main" id="{A3514DCF-B625-4299-8D32-24900E3A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37E0829-8157-4849-81E5-80F7347A8674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val="2042673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mparison -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378977F-AA0D-4D6D-A585-3450C3447DF2}"/>
              </a:ext>
            </a:extLst>
          </p:cNvPr>
          <p:cNvSpPr/>
          <p:nvPr userDrawn="1"/>
        </p:nvSpPr>
        <p:spPr>
          <a:xfrm>
            <a:off x="6271832" y="1733550"/>
            <a:ext cx="5477256" cy="44831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433E8B4-180F-491E-BC69-5AE4A7F2B044}"/>
              </a:ext>
            </a:extLst>
          </p:cNvPr>
          <p:cNvSpPr/>
          <p:nvPr userDrawn="1"/>
        </p:nvSpPr>
        <p:spPr>
          <a:xfrm>
            <a:off x="438911" y="1733550"/>
            <a:ext cx="5477255" cy="4483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0" name="Title">
            <a:extLst>
              <a:ext uri="{FF2B5EF4-FFF2-40B4-BE49-F238E27FC236}">
                <a16:creationId xmlns="" xmlns:a16="http://schemas.microsoft.com/office/drawing/2014/main" id="{E91F0D96-B8B7-49E7-A1A5-0420D4A2F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="" xmlns:a16="http://schemas.microsoft.com/office/drawing/2014/main" id="{1A112453-069F-4D8F-BAB7-8B3181BB9E2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="" xmlns:a16="http://schemas.microsoft.com/office/drawing/2014/main" id="{0BD516A6-9F06-4436-A0B9-5C832F635F77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04672" y="3429001"/>
            <a:ext cx="4745736" cy="26020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458E0F27-C031-4670-B57F-CAF2C87A3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6124" y="3429000"/>
            <a:ext cx="4745736" cy="260200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Footer Placeholder">
            <a:extLst>
              <a:ext uri="{FF2B5EF4-FFF2-40B4-BE49-F238E27FC236}">
                <a16:creationId xmlns="" xmlns:a16="http://schemas.microsoft.com/office/drawing/2014/main" id="{E74F5514-7647-48E5-9B95-4583791D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31" name="Footnotes">
            <a:extLst>
              <a:ext uri="{FF2B5EF4-FFF2-40B4-BE49-F238E27FC236}">
                <a16:creationId xmlns="" xmlns:a16="http://schemas.microsoft.com/office/drawing/2014/main" id="{0CC902BC-05D3-466A-8553-DD5B59BEEF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2" name="Date Placeholder">
            <a:extLst>
              <a:ext uri="{FF2B5EF4-FFF2-40B4-BE49-F238E27FC236}">
                <a16:creationId xmlns="" xmlns:a16="http://schemas.microsoft.com/office/drawing/2014/main" id="{61470D60-6AF4-4BC3-85CC-EC13EAEA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3" name="Slide Number Placeholder">
            <a:extLst>
              <a:ext uri="{FF2B5EF4-FFF2-40B4-BE49-F238E27FC236}">
                <a16:creationId xmlns="" xmlns:a16="http://schemas.microsoft.com/office/drawing/2014/main" id="{24C05435-B396-49DA-B97B-C6E5930E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63DF090-817C-44CA-94D8-F4E5882CC26F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pic>
        <p:nvPicPr>
          <p:cNvPr id="15" name="Strategy&amp;">
            <a:extLst>
              <a:ext uri="{FF2B5EF4-FFF2-40B4-BE49-F238E27FC236}">
                <a16:creationId xmlns="" xmlns:a16="http://schemas.microsoft.com/office/drawing/2014/main" id="{6E84A954-2B89-4000-ADD1-C001607AF0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280988" y="349250"/>
            <a:ext cx="1828800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09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E50A16EB-0E7E-4AC7-B4DE-1AE97F514A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689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4" name="Title">
            <a:extLst>
              <a:ext uri="{FF2B5EF4-FFF2-40B4-BE49-F238E27FC236}">
                <a16:creationId xmlns="" xmlns:a16="http://schemas.microsoft.com/office/drawing/2014/main" id="{9B83D3B3-B4C9-4F60-86EA-75CED066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en-GB" dirty="0"/>
              <a:t>[Slide title]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="" xmlns:a16="http://schemas.microsoft.com/office/drawing/2014/main" id="{036DAA97-8136-43E1-9972-AA8DC949E8E5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6" name="Bar">
            <a:extLst>
              <a:ext uri="{FF2B5EF4-FFF2-40B4-BE49-F238E27FC236}">
                <a16:creationId xmlns="" xmlns:a16="http://schemas.microsoft.com/office/drawing/2014/main" id="{F3F347F7-C040-4042-B734-AA04021057C4}"/>
              </a:ext>
            </a:extLst>
          </p:cNvPr>
          <p:cNvSpPr/>
          <p:nvPr userDrawn="1"/>
        </p:nvSpPr>
        <p:spPr bwMode="hidden">
          <a:xfrm>
            <a:off x="442912" y="1734669"/>
            <a:ext cx="5473701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2" name="Text Placeholder 1">
            <a:extLst>
              <a:ext uri="{FF2B5EF4-FFF2-40B4-BE49-F238E27FC236}">
                <a16:creationId xmlns="" xmlns:a16="http://schemas.microsoft.com/office/drawing/2014/main" id="{26553F95-0C53-4FDE-B357-C236D098E5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963270"/>
            <a:ext cx="11306175" cy="4254649"/>
          </a:xfrm>
        </p:spPr>
        <p:txBody>
          <a:bodyPr numCol="2" spcCol="356616">
            <a:noAutofit/>
          </a:bodyPr>
          <a:lstStyle>
            <a:lvl1pPr marL="365125" indent="-365125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5426075" algn="r"/>
              </a:tabLst>
              <a:defRPr b="0">
                <a:solidFill>
                  <a:schemeClr val="tx1"/>
                </a:solidFill>
              </a:defRPr>
            </a:lvl1pPr>
            <a:lvl2pPr marL="5476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2pPr>
            <a:lvl3pPr marL="7302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3pPr>
            <a:lvl4pPr marL="9144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4pPr>
            <a:lvl5pPr marL="1096963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5pPr>
            <a:lvl6pPr marL="1279525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6pPr>
            <a:lvl7pPr marL="14620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7pPr>
            <a:lvl8pPr marL="16446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8pPr>
            <a:lvl9pPr marL="18288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3" name="Footer Placeholder">
            <a:extLst>
              <a:ext uri="{FF2B5EF4-FFF2-40B4-BE49-F238E27FC236}">
                <a16:creationId xmlns="" xmlns:a16="http://schemas.microsoft.com/office/drawing/2014/main" id="{62E25B09-558F-41DD-A2EC-827BDD95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4" name="Footnotes">
            <a:extLst>
              <a:ext uri="{FF2B5EF4-FFF2-40B4-BE49-F238E27FC236}">
                <a16:creationId xmlns="" xmlns:a16="http://schemas.microsoft.com/office/drawing/2014/main" id="{E9DA54DF-7B61-4A3A-92FA-6BBAA0DAE1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6" name="Date Placeholder">
            <a:extLst>
              <a:ext uri="{FF2B5EF4-FFF2-40B4-BE49-F238E27FC236}">
                <a16:creationId xmlns="" xmlns:a16="http://schemas.microsoft.com/office/drawing/2014/main" id="{BDDF8F64-D6C1-4F14-90C5-8D29B2FC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7" name="Slide Number Placeholder">
            <a:extLst>
              <a:ext uri="{FF2B5EF4-FFF2-40B4-BE49-F238E27FC236}">
                <a16:creationId xmlns="" xmlns:a16="http://schemas.microsoft.com/office/drawing/2014/main" id="{34FC9BBF-DAC7-463E-8E26-475FCB5B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9E8A01C-8E4F-4EC3-9489-3905918CD96F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val="3881297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urgundy">
    <p:bg>
      <p:bgPr>
        <a:solidFill>
          <a:srgbClr val="A3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37C25A84-D5B1-41C7-AFBC-47DB74E7E0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713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21331860-9F29-466A-8C91-F75B6B8715C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5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5" name="Title">
            <a:extLst>
              <a:ext uri="{FF2B5EF4-FFF2-40B4-BE49-F238E27FC236}">
                <a16:creationId xmlns="" xmlns:a16="http://schemas.microsoft.com/office/drawing/2014/main" id="{4D35A0DC-A9A3-4D0B-9591-78683A4F3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="" xmlns:a16="http://schemas.microsoft.com/office/drawing/2014/main" id="{A2541354-A789-41E1-84F6-896E9C925110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2" name="Bar">
            <a:extLst>
              <a:ext uri="{FF2B5EF4-FFF2-40B4-BE49-F238E27FC236}">
                <a16:creationId xmlns="" xmlns:a16="http://schemas.microsoft.com/office/drawing/2014/main" id="{333AE21E-C86E-41E4-A641-637AF025A62A}"/>
              </a:ext>
            </a:extLst>
          </p:cNvPr>
          <p:cNvSpPr/>
          <p:nvPr userDrawn="1"/>
        </p:nvSpPr>
        <p:spPr bwMode="hidden">
          <a:xfrm>
            <a:off x="442912" y="1734669"/>
            <a:ext cx="5473701" cy="91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="" xmlns:a16="http://schemas.microsoft.com/office/drawing/2014/main" id="{218CB18D-526B-49B3-8049-DF8C45676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963270"/>
            <a:ext cx="11306175" cy="4254649"/>
          </a:xfrm>
        </p:spPr>
        <p:txBody>
          <a:bodyPr numCol="2" spcCol="356616">
            <a:noAutofit/>
          </a:bodyPr>
          <a:lstStyle>
            <a:lvl1pPr marL="365125" indent="-365125"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5426075" algn="r"/>
              </a:tabLst>
              <a:defRPr b="0">
                <a:solidFill>
                  <a:schemeClr val="bg1"/>
                </a:solidFill>
              </a:defRPr>
            </a:lvl1pPr>
            <a:lvl2pPr marL="5476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2pPr>
            <a:lvl3pPr marL="7302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3pPr>
            <a:lvl4pPr marL="9144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4pPr>
            <a:lvl5pPr marL="1096963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5pPr>
            <a:lvl6pPr marL="1279525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6pPr>
            <a:lvl7pPr marL="14620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7pPr>
            <a:lvl8pPr marL="16446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8pPr>
            <a:lvl9pPr marL="18288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Footer Placeholder">
            <a:extLst>
              <a:ext uri="{FF2B5EF4-FFF2-40B4-BE49-F238E27FC236}">
                <a16:creationId xmlns="" xmlns:a16="http://schemas.microsoft.com/office/drawing/2014/main" id="{08B13814-E37A-45EE-B29B-64725D76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6" name="Footnotes">
            <a:extLst>
              <a:ext uri="{FF2B5EF4-FFF2-40B4-BE49-F238E27FC236}">
                <a16:creationId xmlns="" xmlns:a16="http://schemas.microsoft.com/office/drawing/2014/main" id="{1B3D6B03-FE42-4D40-90E0-C6FAC4CBF9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7" name="Date Placeholder">
            <a:extLst>
              <a:ext uri="{FF2B5EF4-FFF2-40B4-BE49-F238E27FC236}">
                <a16:creationId xmlns="" xmlns:a16="http://schemas.microsoft.com/office/drawing/2014/main" id="{728BC26B-D6B9-4274-AD7B-DB52FA07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8" name="Slide Number Placeholder">
            <a:extLst>
              <a:ext uri="{FF2B5EF4-FFF2-40B4-BE49-F238E27FC236}">
                <a16:creationId xmlns="" xmlns:a16="http://schemas.microsoft.com/office/drawing/2014/main" id="{D800E2C4-3FAB-480E-AFFC-D6A94D31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57C6E97-BC0D-49CA-8F2F-CC2081D19997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>
                <a:solidFill>
                  <a:schemeClr val="bg1"/>
                </a:solidFill>
              </a:rPr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val="2697923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37C25A84-D5B1-41C7-AFBC-47DB74E7E0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37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21331860-9F29-466A-8C91-F75B6B8715C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5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5" name="Title">
            <a:extLst>
              <a:ext uri="{FF2B5EF4-FFF2-40B4-BE49-F238E27FC236}">
                <a16:creationId xmlns="" xmlns:a16="http://schemas.microsoft.com/office/drawing/2014/main" id="{3F67AEB6-140D-4156-A23B-C6B162042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="" xmlns:a16="http://schemas.microsoft.com/office/drawing/2014/main" id="{216245DB-0442-4EAA-A661-0B01B458C6F2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2" name="Bar">
            <a:extLst>
              <a:ext uri="{FF2B5EF4-FFF2-40B4-BE49-F238E27FC236}">
                <a16:creationId xmlns="" xmlns:a16="http://schemas.microsoft.com/office/drawing/2014/main" id="{21A7815F-275D-472E-BB5F-EB2AA0FAF605}"/>
              </a:ext>
            </a:extLst>
          </p:cNvPr>
          <p:cNvSpPr/>
          <p:nvPr userDrawn="1"/>
        </p:nvSpPr>
        <p:spPr bwMode="hidden">
          <a:xfrm>
            <a:off x="442912" y="1734669"/>
            <a:ext cx="5473701" cy="9144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3" name="Text Placeholder 1">
            <a:extLst>
              <a:ext uri="{FF2B5EF4-FFF2-40B4-BE49-F238E27FC236}">
                <a16:creationId xmlns="" xmlns:a16="http://schemas.microsoft.com/office/drawing/2014/main" id="{75F5ECAF-B258-461D-916F-2D57CD2388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963270"/>
            <a:ext cx="11306175" cy="4254649"/>
          </a:xfrm>
        </p:spPr>
        <p:txBody>
          <a:bodyPr numCol="2" spcCol="356616">
            <a:noAutofit/>
          </a:bodyPr>
          <a:lstStyle>
            <a:lvl1pPr marL="365125" indent="-365125"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5426075" algn="r"/>
              </a:tabLst>
              <a:defRPr b="0">
                <a:solidFill>
                  <a:schemeClr val="bg1"/>
                </a:solidFill>
              </a:defRPr>
            </a:lvl1pPr>
            <a:lvl2pPr marL="5476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2pPr>
            <a:lvl3pPr marL="7302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3pPr>
            <a:lvl4pPr marL="9144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4pPr>
            <a:lvl5pPr marL="1096963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5pPr>
            <a:lvl6pPr marL="1279525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6pPr>
            <a:lvl7pPr marL="14620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7pPr>
            <a:lvl8pPr marL="16446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8pPr>
            <a:lvl9pPr marL="18288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Footer Placeholder">
            <a:extLst>
              <a:ext uri="{FF2B5EF4-FFF2-40B4-BE49-F238E27FC236}">
                <a16:creationId xmlns="" xmlns:a16="http://schemas.microsoft.com/office/drawing/2014/main" id="{25C4C179-1BBB-455D-B8CB-A2C38E90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6" name="Footnotes">
            <a:extLst>
              <a:ext uri="{FF2B5EF4-FFF2-40B4-BE49-F238E27FC236}">
                <a16:creationId xmlns="" xmlns:a16="http://schemas.microsoft.com/office/drawing/2014/main" id="{D08B7141-337E-4E9A-B03B-31B74890FE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7" name="Date Placeholder">
            <a:extLst>
              <a:ext uri="{FF2B5EF4-FFF2-40B4-BE49-F238E27FC236}">
                <a16:creationId xmlns="" xmlns:a16="http://schemas.microsoft.com/office/drawing/2014/main" id="{388CAC85-28AB-4D3A-B835-4731BA19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8" name="Slide Number Placeholder">
            <a:extLst>
              <a:ext uri="{FF2B5EF4-FFF2-40B4-BE49-F238E27FC236}">
                <a16:creationId xmlns="" xmlns:a16="http://schemas.microsoft.com/office/drawing/2014/main" id="{2D7779EA-64B5-46C0-8526-6D292147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4480499-C040-434E-9E89-F176DE673510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>
                <a:solidFill>
                  <a:schemeClr val="bg1"/>
                </a:solidFill>
              </a:rPr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val="37278334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 hidden="1"/>
          <p:cNvSpPr txBox="1"/>
          <p:nvPr userDrawn="1">
            <p:custDataLst>
              <p:tags r:id="rId1"/>
            </p:custDataLst>
          </p:nvPr>
        </p:nvSpPr>
        <p:spPr>
          <a:xfrm>
            <a:off x="4341093" y="621261"/>
            <a:ext cx="7204363" cy="122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5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 hidden="1"/>
          <p:cNvSpPr txBox="1"/>
          <p:nvPr userDrawn="1">
            <p:custDataLst>
              <p:tags r:id="rId2"/>
            </p:custDataLst>
          </p:nvPr>
        </p:nvSpPr>
        <p:spPr>
          <a:xfrm>
            <a:off x="642853" y="621255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5" noProof="1">
              <a:solidFill>
                <a:schemeClr val="bg1"/>
              </a:solidFill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7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1" name="Footer Placeholder">
            <a:extLst>
              <a:ext uri="{FF2B5EF4-FFF2-40B4-BE49-F238E27FC236}">
                <a16:creationId xmlns="" xmlns:a16="http://schemas.microsoft.com/office/drawing/2014/main" id="{F34DBB6F-259E-4273-BD86-7E9C7D1B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12" name="Footnotes">
            <a:extLst>
              <a:ext uri="{FF2B5EF4-FFF2-40B4-BE49-F238E27FC236}">
                <a16:creationId xmlns="" xmlns:a16="http://schemas.microsoft.com/office/drawing/2014/main" id="{3681E414-073D-4AB1-8B72-3AE5D835E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14" name="Date Placeholder">
            <a:extLst>
              <a:ext uri="{FF2B5EF4-FFF2-40B4-BE49-F238E27FC236}">
                <a16:creationId xmlns="" xmlns:a16="http://schemas.microsoft.com/office/drawing/2014/main" id="{48127932-15B4-414D-8D63-FAC3488C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="" xmlns:a16="http://schemas.microsoft.com/office/drawing/2014/main" id="{A969B31B-B223-4164-AF1A-92B494C7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2601946-A40A-4D34-BD6D-96202F12B249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val="3775670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 hidden="1"/>
          <p:cNvSpPr txBox="1"/>
          <p:nvPr userDrawn="1">
            <p:custDataLst>
              <p:tags r:id="rId1"/>
            </p:custDataLst>
          </p:nvPr>
        </p:nvSpPr>
        <p:spPr>
          <a:xfrm>
            <a:off x="4341093" y="621261"/>
            <a:ext cx="7204363" cy="122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5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 hidden="1"/>
          <p:cNvSpPr txBox="1"/>
          <p:nvPr userDrawn="1">
            <p:custDataLst>
              <p:tags r:id="rId2"/>
            </p:custDataLst>
          </p:nvPr>
        </p:nvSpPr>
        <p:spPr>
          <a:xfrm>
            <a:off x="642853" y="621255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5" noProof="1">
              <a:solidFill>
                <a:schemeClr val="bg1"/>
              </a:solidFill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7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2" name="Footer Placeholder">
            <a:extLst>
              <a:ext uri="{FF2B5EF4-FFF2-40B4-BE49-F238E27FC236}">
                <a16:creationId xmlns="" xmlns:a16="http://schemas.microsoft.com/office/drawing/2014/main" id="{47112542-508F-4AFC-84B8-7F58B274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14" name="Footnotes">
            <a:extLst>
              <a:ext uri="{FF2B5EF4-FFF2-40B4-BE49-F238E27FC236}">
                <a16:creationId xmlns="" xmlns:a16="http://schemas.microsoft.com/office/drawing/2014/main" id="{BA9C0DD3-0F46-4F3C-82AD-312EE9CA1A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15" name="Date Placeholder">
            <a:extLst>
              <a:ext uri="{FF2B5EF4-FFF2-40B4-BE49-F238E27FC236}">
                <a16:creationId xmlns="" xmlns:a16="http://schemas.microsoft.com/office/drawing/2014/main" id="{34ADACBC-D156-400A-AD25-C1469DBA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16" name="Slide Number Placeholder">
            <a:extLst>
              <a:ext uri="{FF2B5EF4-FFF2-40B4-BE49-F238E27FC236}">
                <a16:creationId xmlns="" xmlns:a16="http://schemas.microsoft.com/office/drawing/2014/main" id="{A2044F5A-0900-47E5-B3C7-8F742B25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568EAA6-A36C-47A1-A9F5-F9F0EB1F986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>
                <a:solidFill>
                  <a:schemeClr val="bg1"/>
                </a:solidFill>
              </a:rPr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val="2945834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mpersand">
            <a:extLst>
              <a:ext uri="{FF2B5EF4-FFF2-40B4-BE49-F238E27FC236}">
                <a16:creationId xmlns="" xmlns:a16="http://schemas.microsoft.com/office/drawing/2014/main" id="{FE0DA305-3742-4833-86A6-CC4CC3D9FA22}"/>
              </a:ext>
            </a:extLst>
          </p:cNvPr>
          <p:cNvSpPr>
            <a:spLocks noChangeAspect="1" noEditPoints="1"/>
          </p:cNvSpPr>
          <p:nvPr userDrawn="1"/>
        </p:nvSpPr>
        <p:spPr bwMode="hidden">
          <a:xfrm>
            <a:off x="5827940" y="0"/>
            <a:ext cx="6364060" cy="6858000"/>
          </a:xfrm>
          <a:custGeom>
            <a:avLst/>
            <a:gdLst>
              <a:gd name="T0" fmla="*/ 6670 w 6673"/>
              <a:gd name="T1" fmla="*/ 5395 h 7190"/>
              <a:gd name="T2" fmla="*/ 5899 w 6673"/>
              <a:gd name="T3" fmla="*/ 5882 h 7190"/>
              <a:gd name="T4" fmla="*/ 6669 w 6673"/>
              <a:gd name="T5" fmla="*/ 6688 h 7190"/>
              <a:gd name="T6" fmla="*/ 6670 w 6673"/>
              <a:gd name="T7" fmla="*/ 5395 h 7190"/>
              <a:gd name="T8" fmla="*/ 3741 w 6673"/>
              <a:gd name="T9" fmla="*/ 5685 h 7190"/>
              <a:gd name="T10" fmla="*/ 1836 w 6673"/>
              <a:gd name="T11" fmla="*/ 5161 h 7190"/>
              <a:gd name="T12" fmla="*/ 2763 w 6673"/>
              <a:gd name="T13" fmla="*/ 6071 h 7190"/>
              <a:gd name="T14" fmla="*/ 2530 w 6673"/>
              <a:gd name="T15" fmla="*/ 3919 h 7190"/>
              <a:gd name="T16" fmla="*/ 3901 w 6673"/>
              <a:gd name="T17" fmla="*/ 5705 h 7190"/>
              <a:gd name="T18" fmla="*/ 2763 w 6673"/>
              <a:gd name="T19" fmla="*/ 6186 h 7190"/>
              <a:gd name="T20" fmla="*/ 2485 w 6673"/>
              <a:gd name="T21" fmla="*/ 3948 h 7190"/>
              <a:gd name="T22" fmla="*/ 3206 w 6673"/>
              <a:gd name="T23" fmla="*/ 429 h 7190"/>
              <a:gd name="T24" fmla="*/ 2623 w 6673"/>
              <a:gd name="T25" fmla="*/ 1077 h 7190"/>
              <a:gd name="T26" fmla="*/ 3722 w 6673"/>
              <a:gd name="T27" fmla="*/ 1028 h 7190"/>
              <a:gd name="T28" fmla="*/ 3686 w 6673"/>
              <a:gd name="T29" fmla="*/ 536 h 7190"/>
              <a:gd name="T30" fmla="*/ 3837 w 6673"/>
              <a:gd name="T31" fmla="*/ 1028 h 7190"/>
              <a:gd name="T32" fmla="*/ 2985 w 6673"/>
              <a:gd name="T33" fmla="*/ 2132 h 7190"/>
              <a:gd name="T34" fmla="*/ 2509 w 6673"/>
              <a:gd name="T35" fmla="*/ 1077 h 7190"/>
              <a:gd name="T36" fmla="*/ 3206 w 6673"/>
              <a:gd name="T37" fmla="*/ 315 h 7190"/>
              <a:gd name="T38" fmla="*/ 4739 w 6673"/>
              <a:gd name="T39" fmla="*/ 6834 h 7190"/>
              <a:gd name="T40" fmla="*/ 4694 w 6673"/>
              <a:gd name="T41" fmla="*/ 6872 h 7190"/>
              <a:gd name="T42" fmla="*/ 4471 w 6673"/>
              <a:gd name="T43" fmla="*/ 7190 h 7190"/>
              <a:gd name="T44" fmla="*/ 4875 w 6673"/>
              <a:gd name="T45" fmla="*/ 7190 h 7190"/>
              <a:gd name="T46" fmla="*/ 4739 w 6673"/>
              <a:gd name="T47" fmla="*/ 6834 h 7190"/>
              <a:gd name="T48" fmla="*/ 808 w 6673"/>
              <a:gd name="T49" fmla="*/ 6922 h 7190"/>
              <a:gd name="T50" fmla="*/ 1682 w 6673"/>
              <a:gd name="T51" fmla="*/ 2895 h 7190"/>
              <a:gd name="T52" fmla="*/ 1698 w 6673"/>
              <a:gd name="T53" fmla="*/ 2811 h 7190"/>
              <a:gd name="T54" fmla="*/ 1298 w 6673"/>
              <a:gd name="T55" fmla="*/ 0 h 7190"/>
              <a:gd name="T56" fmla="*/ 918 w 6673"/>
              <a:gd name="T57" fmla="*/ 1061 h 7190"/>
              <a:gd name="T58" fmla="*/ 0 w 6673"/>
              <a:gd name="T59" fmla="*/ 5210 h 7190"/>
              <a:gd name="T60" fmla="*/ 949 w 6673"/>
              <a:gd name="T61" fmla="*/ 7190 h 7190"/>
              <a:gd name="T62" fmla="*/ 808 w 6673"/>
              <a:gd name="T63" fmla="*/ 6922 h 7190"/>
              <a:gd name="T64" fmla="*/ 5046 w 6673"/>
              <a:gd name="T65" fmla="*/ 0 h 7190"/>
              <a:gd name="T66" fmla="*/ 5379 w 6673"/>
              <a:gd name="T67" fmla="*/ 962 h 7190"/>
              <a:gd name="T68" fmla="*/ 5058 w 6673"/>
              <a:gd name="T69" fmla="*/ 4611 h 7190"/>
              <a:gd name="T70" fmla="*/ 6672 w 6673"/>
              <a:gd name="T71" fmla="*/ 3439 h 7190"/>
              <a:gd name="T72" fmla="*/ 3763 w 6673"/>
              <a:gd name="T73" fmla="*/ 3128 h 7190"/>
              <a:gd name="T74" fmla="*/ 4828 w 6673"/>
              <a:gd name="T75" fmla="*/ 2257 h 7190"/>
              <a:gd name="T76" fmla="*/ 5046 w 6673"/>
              <a:gd name="T77" fmla="*/ 0 h 7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673" h="7190">
                <a:moveTo>
                  <a:pt x="6670" y="5395"/>
                </a:moveTo>
                <a:lnTo>
                  <a:pt x="6670" y="5395"/>
                </a:lnTo>
                <a:lnTo>
                  <a:pt x="6670" y="5246"/>
                </a:lnTo>
                <a:lnTo>
                  <a:pt x="5899" y="5882"/>
                </a:lnTo>
                <a:lnTo>
                  <a:pt x="6669" y="6875"/>
                </a:lnTo>
                <a:lnTo>
                  <a:pt x="6669" y="6688"/>
                </a:lnTo>
                <a:lnTo>
                  <a:pt x="6057" y="5899"/>
                </a:lnTo>
                <a:lnTo>
                  <a:pt x="6670" y="5395"/>
                </a:lnTo>
                <a:close/>
                <a:moveTo>
                  <a:pt x="3741" y="5685"/>
                </a:moveTo>
                <a:lnTo>
                  <a:pt x="3741" y="5685"/>
                </a:lnTo>
                <a:lnTo>
                  <a:pt x="2504" y="4074"/>
                </a:lnTo>
                <a:cubicBezTo>
                  <a:pt x="1944" y="4452"/>
                  <a:pt x="1836" y="4750"/>
                  <a:pt x="1836" y="5161"/>
                </a:cubicBezTo>
                <a:cubicBezTo>
                  <a:pt x="1836" y="5432"/>
                  <a:pt x="1932" y="5664"/>
                  <a:pt x="2113" y="5830"/>
                </a:cubicBezTo>
                <a:cubicBezTo>
                  <a:pt x="2282" y="5986"/>
                  <a:pt x="2513" y="6071"/>
                  <a:pt x="2763" y="6071"/>
                </a:cubicBezTo>
                <a:cubicBezTo>
                  <a:pt x="3180" y="6071"/>
                  <a:pt x="3515" y="5861"/>
                  <a:pt x="3741" y="5685"/>
                </a:cubicBezTo>
                <a:close/>
                <a:moveTo>
                  <a:pt x="2530" y="3919"/>
                </a:moveTo>
                <a:lnTo>
                  <a:pt x="2530" y="3919"/>
                </a:lnTo>
                <a:lnTo>
                  <a:pt x="3901" y="5705"/>
                </a:lnTo>
                <a:lnTo>
                  <a:pt x="3857" y="5740"/>
                </a:lnTo>
                <a:cubicBezTo>
                  <a:pt x="3482" y="6040"/>
                  <a:pt x="3124" y="6186"/>
                  <a:pt x="2763" y="6186"/>
                </a:cubicBezTo>
                <a:cubicBezTo>
                  <a:pt x="2245" y="6186"/>
                  <a:pt x="1722" y="5834"/>
                  <a:pt x="1722" y="5161"/>
                </a:cubicBezTo>
                <a:cubicBezTo>
                  <a:pt x="1722" y="4566"/>
                  <a:pt x="2002" y="4266"/>
                  <a:pt x="2485" y="3948"/>
                </a:cubicBezTo>
                <a:lnTo>
                  <a:pt x="2530" y="3919"/>
                </a:lnTo>
                <a:close/>
                <a:moveTo>
                  <a:pt x="3206" y="429"/>
                </a:moveTo>
                <a:lnTo>
                  <a:pt x="3206" y="429"/>
                </a:lnTo>
                <a:cubicBezTo>
                  <a:pt x="2857" y="429"/>
                  <a:pt x="2623" y="690"/>
                  <a:pt x="2623" y="1077"/>
                </a:cubicBezTo>
                <a:cubicBezTo>
                  <a:pt x="2623" y="1448"/>
                  <a:pt x="2790" y="1701"/>
                  <a:pt x="3012" y="1983"/>
                </a:cubicBezTo>
                <a:cubicBezTo>
                  <a:pt x="3463" y="1713"/>
                  <a:pt x="3722" y="1464"/>
                  <a:pt x="3722" y="1028"/>
                </a:cubicBezTo>
                <a:cubicBezTo>
                  <a:pt x="3722" y="587"/>
                  <a:pt x="3456" y="429"/>
                  <a:pt x="3206" y="429"/>
                </a:cubicBezTo>
                <a:close/>
                <a:moveTo>
                  <a:pt x="3686" y="536"/>
                </a:moveTo>
                <a:lnTo>
                  <a:pt x="3686" y="536"/>
                </a:lnTo>
                <a:cubicBezTo>
                  <a:pt x="3783" y="661"/>
                  <a:pt x="3837" y="836"/>
                  <a:pt x="3837" y="1028"/>
                </a:cubicBezTo>
                <a:cubicBezTo>
                  <a:pt x="3837" y="1531"/>
                  <a:pt x="3527" y="1814"/>
                  <a:pt x="3027" y="2107"/>
                </a:cubicBezTo>
                <a:lnTo>
                  <a:pt x="2985" y="2132"/>
                </a:lnTo>
                <a:lnTo>
                  <a:pt x="2954" y="2094"/>
                </a:lnTo>
                <a:cubicBezTo>
                  <a:pt x="2710" y="1789"/>
                  <a:pt x="2509" y="1502"/>
                  <a:pt x="2509" y="1077"/>
                </a:cubicBezTo>
                <a:cubicBezTo>
                  <a:pt x="2509" y="854"/>
                  <a:pt x="2576" y="664"/>
                  <a:pt x="2702" y="526"/>
                </a:cubicBezTo>
                <a:cubicBezTo>
                  <a:pt x="2827" y="390"/>
                  <a:pt x="3006" y="315"/>
                  <a:pt x="3206" y="315"/>
                </a:cubicBezTo>
                <a:cubicBezTo>
                  <a:pt x="3407" y="315"/>
                  <a:pt x="3573" y="391"/>
                  <a:pt x="3686" y="536"/>
                </a:cubicBezTo>
                <a:close/>
                <a:moveTo>
                  <a:pt x="4739" y="6834"/>
                </a:moveTo>
                <a:lnTo>
                  <a:pt x="4739" y="6834"/>
                </a:lnTo>
                <a:lnTo>
                  <a:pt x="4694" y="6872"/>
                </a:lnTo>
                <a:cubicBezTo>
                  <a:pt x="4566" y="6981"/>
                  <a:pt x="4425" y="7090"/>
                  <a:pt x="4266" y="7190"/>
                </a:cubicBezTo>
                <a:lnTo>
                  <a:pt x="4471" y="7190"/>
                </a:lnTo>
                <a:cubicBezTo>
                  <a:pt x="4562" y="7127"/>
                  <a:pt x="4645" y="7062"/>
                  <a:pt x="4723" y="6998"/>
                </a:cubicBezTo>
                <a:lnTo>
                  <a:pt x="4875" y="7190"/>
                </a:lnTo>
                <a:lnTo>
                  <a:pt x="5021" y="7190"/>
                </a:lnTo>
                <a:lnTo>
                  <a:pt x="4739" y="6834"/>
                </a:lnTo>
                <a:close/>
                <a:moveTo>
                  <a:pt x="808" y="6922"/>
                </a:moveTo>
                <a:lnTo>
                  <a:pt x="808" y="6922"/>
                </a:lnTo>
                <a:cubicBezTo>
                  <a:pt x="361" y="6494"/>
                  <a:pt x="114" y="5887"/>
                  <a:pt x="114" y="5210"/>
                </a:cubicBezTo>
                <a:cubicBezTo>
                  <a:pt x="114" y="3993"/>
                  <a:pt x="907" y="3357"/>
                  <a:pt x="1682" y="2895"/>
                </a:cubicBezTo>
                <a:lnTo>
                  <a:pt x="1737" y="2862"/>
                </a:lnTo>
                <a:lnTo>
                  <a:pt x="1698" y="2811"/>
                </a:lnTo>
                <a:cubicBezTo>
                  <a:pt x="1361" y="2365"/>
                  <a:pt x="1033" y="1863"/>
                  <a:pt x="1033" y="1061"/>
                </a:cubicBezTo>
                <a:cubicBezTo>
                  <a:pt x="1033" y="673"/>
                  <a:pt x="1125" y="311"/>
                  <a:pt x="1298" y="0"/>
                </a:cubicBezTo>
                <a:lnTo>
                  <a:pt x="1168" y="0"/>
                </a:lnTo>
                <a:cubicBezTo>
                  <a:pt x="1005" y="315"/>
                  <a:pt x="918" y="676"/>
                  <a:pt x="918" y="1061"/>
                </a:cubicBezTo>
                <a:cubicBezTo>
                  <a:pt x="918" y="1866"/>
                  <a:pt x="1247" y="2397"/>
                  <a:pt x="1569" y="2829"/>
                </a:cubicBezTo>
                <a:cubicBezTo>
                  <a:pt x="783" y="3305"/>
                  <a:pt x="0" y="3965"/>
                  <a:pt x="0" y="5210"/>
                </a:cubicBezTo>
                <a:cubicBezTo>
                  <a:pt x="0" y="5918"/>
                  <a:pt x="258" y="6555"/>
                  <a:pt x="729" y="7005"/>
                </a:cubicBezTo>
                <a:cubicBezTo>
                  <a:pt x="798" y="7071"/>
                  <a:pt x="872" y="7133"/>
                  <a:pt x="949" y="7190"/>
                </a:cubicBezTo>
                <a:lnTo>
                  <a:pt x="1151" y="7190"/>
                </a:lnTo>
                <a:cubicBezTo>
                  <a:pt x="1027" y="7112"/>
                  <a:pt x="913" y="7022"/>
                  <a:pt x="808" y="6922"/>
                </a:cubicBezTo>
                <a:close/>
                <a:moveTo>
                  <a:pt x="5046" y="0"/>
                </a:moveTo>
                <a:lnTo>
                  <a:pt x="5046" y="0"/>
                </a:lnTo>
                <a:lnTo>
                  <a:pt x="5173" y="0"/>
                </a:lnTo>
                <a:cubicBezTo>
                  <a:pt x="5308" y="289"/>
                  <a:pt x="5379" y="616"/>
                  <a:pt x="5379" y="962"/>
                </a:cubicBezTo>
                <a:cubicBezTo>
                  <a:pt x="5379" y="2107"/>
                  <a:pt x="4671" y="2679"/>
                  <a:pt x="3930" y="3157"/>
                </a:cubicBezTo>
                <a:lnTo>
                  <a:pt x="5058" y="4611"/>
                </a:lnTo>
                <a:lnTo>
                  <a:pt x="6673" y="3291"/>
                </a:lnTo>
                <a:lnTo>
                  <a:pt x="6672" y="3439"/>
                </a:lnTo>
                <a:lnTo>
                  <a:pt x="5039" y="4774"/>
                </a:lnTo>
                <a:lnTo>
                  <a:pt x="3763" y="3128"/>
                </a:lnTo>
                <a:lnTo>
                  <a:pt x="3816" y="3095"/>
                </a:lnTo>
                <a:cubicBezTo>
                  <a:pt x="4181" y="2862"/>
                  <a:pt x="4556" y="2599"/>
                  <a:pt x="4828" y="2257"/>
                </a:cubicBezTo>
                <a:cubicBezTo>
                  <a:pt x="5122" y="1888"/>
                  <a:pt x="5264" y="1464"/>
                  <a:pt x="5264" y="962"/>
                </a:cubicBezTo>
                <a:cubicBezTo>
                  <a:pt x="5264" y="614"/>
                  <a:pt x="5189" y="285"/>
                  <a:pt x="50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683" tIns="40341" rIns="80683" bIns="40341" numCol="1" anchor="t" anchorCtr="0" compatLnSpc="1">
            <a:prstTxWarp prst="textNoShape">
              <a:avLst/>
            </a:prstTxWarp>
          </a:bodyPr>
          <a:lstStyle/>
          <a:p>
            <a:endParaRPr lang="en-US" sz="857" dirty="0"/>
          </a:p>
        </p:txBody>
      </p:sp>
      <p:sp>
        <p:nvSpPr>
          <p:cNvPr id="19" name="Report Subtitle">
            <a:extLst>
              <a:ext uri="{FF2B5EF4-FFF2-40B4-BE49-F238E27FC236}">
                <a16:creationId xmlns="" xmlns:a16="http://schemas.microsoft.com/office/drawing/2014/main" id="{51BFA96D-6E1E-48DA-A0E8-D31BB28F0B23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white">
          <a:xfrm>
            <a:off x="442800" y="4480560"/>
            <a:ext cx="4312286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Prepared by </a:t>
            </a:r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r>
              <a:rPr lang="en-GB" noProof="0" dirty="0"/>
              <a:t> 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="" xmlns:a16="http://schemas.microsoft.com/office/drawing/2014/main" id="{A0E0E9AB-00CF-41F2-945A-5B1859293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800" y="4681037"/>
            <a:ext cx="431228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>
              <a:defRPr lang="en-GB" sz="1400" i="0" dirty="0">
                <a:latin typeface="+mn-lt"/>
                <a:cs typeface="+mn-cs"/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="" xmlns:a16="http://schemas.microsoft.com/office/drawing/2014/main" id="{0A20391A-63CD-4196-9710-A4514FAA8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1733550"/>
            <a:ext cx="5473701" cy="1695450"/>
          </a:xfrm>
          <a:prstGeom prst="rect">
            <a:avLst/>
          </a:prstGeom>
        </p:spPr>
        <p:txBody>
          <a:bodyPr vert="horz" wrap="square" lIns="0" tIns="0" rIns="0" bIns="64008" rtlCol="0" anchor="t" anchorCtr="0">
            <a:noAutofit/>
          </a:bodyPr>
          <a:lstStyle>
            <a:lvl1pPr>
              <a:defRPr lang="en-GB" sz="3600" b="0" i="0" baseline="0" noProof="0" smtClean="0">
                <a:latin typeface="+mj-lt"/>
                <a:ea typeface="+mj-ea"/>
                <a:cs typeface="+mj-cs"/>
              </a:defRPr>
            </a:lvl1pPr>
          </a:lstStyle>
          <a:p>
            <a:pPr defTabSz="899010">
              <a:lnSpc>
                <a:spcPct val="90000"/>
              </a:lnSpc>
              <a:spcBef>
                <a:spcPct val="0"/>
              </a:spcBef>
            </a:pPr>
            <a:r>
              <a:rPr lang="en-US"/>
              <a:t>CONFIDENTIAL</a:t>
            </a:r>
            <a:endParaRPr lang="en-GB" dirty="0"/>
          </a:p>
        </p:txBody>
      </p:sp>
      <p:pic>
        <p:nvPicPr>
          <p:cNvPr id="10" name="Strategy&amp;">
            <a:extLst>
              <a:ext uri="{FF2B5EF4-FFF2-40B4-BE49-F238E27FC236}">
                <a16:creationId xmlns="" xmlns:a16="http://schemas.microsoft.com/office/drawing/2014/main" id="{9E3CDDDD-8971-4541-8DEC-DFDFD62A33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988" y="349250"/>
            <a:ext cx="1828800" cy="660400"/>
          </a:xfrm>
          <a:prstGeom prst="rect">
            <a:avLst/>
          </a:prstGeom>
        </p:spPr>
      </p:pic>
      <p:sp>
        <p:nvSpPr>
          <p:cNvPr id="8" name="Bar">
            <a:extLst>
              <a:ext uri="{FF2B5EF4-FFF2-40B4-BE49-F238E27FC236}">
                <a16:creationId xmlns="" xmlns:a16="http://schemas.microsoft.com/office/drawing/2014/main" id="{A004CBCE-1A72-437F-95D0-60E298780061}"/>
              </a:ext>
            </a:extLst>
          </p:cNvPr>
          <p:cNvSpPr/>
          <p:nvPr userDrawn="1"/>
        </p:nvSpPr>
        <p:spPr bwMode="hidden">
          <a:xfrm>
            <a:off x="442912" y="1504950"/>
            <a:ext cx="5473701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856781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hoto Dark - Client">
    <p:bg>
      <p:bgPr>
        <a:solidFill>
          <a:schemeClr val="accent5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7B94AAB-0F97-4C5E-A57D-CF63B106C65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4" name="Ampersand">
              <a:extLst>
                <a:ext uri="{FF2B5EF4-FFF2-40B4-BE49-F238E27FC236}">
                  <a16:creationId xmlns="" xmlns:a16="http://schemas.microsoft.com/office/drawing/2014/main" id="{2B5F7A54-4FB3-4EFA-8167-D1E8C54F3B77}"/>
                </a:ext>
              </a:extLst>
            </p:cNvPr>
            <p:cNvSpPr>
              <a:spLocks noChangeAspect="1" noEditPoints="1"/>
            </p:cNvSpPr>
            <p:nvPr userDrawn="1"/>
          </p:nvSpPr>
          <p:spPr bwMode="gray">
            <a:xfrm>
              <a:off x="0" y="0"/>
              <a:ext cx="12192000" cy="6858000"/>
            </a:xfrm>
            <a:custGeom>
              <a:avLst/>
              <a:gdLst>
                <a:gd name="T0" fmla="*/ 22866 w 25599"/>
                <a:gd name="T1" fmla="*/ 1924 h 14399"/>
                <a:gd name="T2" fmla="*/ 22866 w 25599"/>
                <a:gd name="T3" fmla="*/ 1924 h 14399"/>
                <a:gd name="T4" fmla="*/ 19917 w 25599"/>
                <a:gd name="T5" fmla="*/ 6285 h 14399"/>
                <a:gd name="T6" fmla="*/ 22320 w 25599"/>
                <a:gd name="T7" fmla="*/ 9383 h 14399"/>
                <a:gd name="T8" fmla="*/ 25599 w 25599"/>
                <a:gd name="T9" fmla="*/ 6702 h 14399"/>
                <a:gd name="T10" fmla="*/ 25599 w 25599"/>
                <a:gd name="T11" fmla="*/ 0 h 14399"/>
                <a:gd name="T12" fmla="*/ 22444 w 25599"/>
                <a:gd name="T13" fmla="*/ 0 h 14399"/>
                <a:gd name="T14" fmla="*/ 22866 w 25599"/>
                <a:gd name="T15" fmla="*/ 1924 h 14399"/>
                <a:gd name="T16" fmla="*/ 22135 w 25599"/>
                <a:gd name="T17" fmla="*/ 14399 h 14399"/>
                <a:gd name="T18" fmla="*/ 22135 w 25599"/>
                <a:gd name="T19" fmla="*/ 14399 h 14399"/>
                <a:gd name="T20" fmla="*/ 21685 w 25599"/>
                <a:gd name="T21" fmla="*/ 13829 h 14399"/>
                <a:gd name="T22" fmla="*/ 20931 w 25599"/>
                <a:gd name="T23" fmla="*/ 14399 h 14399"/>
                <a:gd name="T24" fmla="*/ 22135 w 25599"/>
                <a:gd name="T25" fmla="*/ 14399 h 14399"/>
                <a:gd name="T26" fmla="*/ 12339 w 25599"/>
                <a:gd name="T27" fmla="*/ 10418 h 14399"/>
                <a:gd name="T28" fmla="*/ 12339 w 25599"/>
                <a:gd name="T29" fmla="*/ 10418 h 14399"/>
                <a:gd name="T30" fmla="*/ 15530 w 25599"/>
                <a:gd name="T31" fmla="*/ 5690 h 14399"/>
                <a:gd name="T32" fmla="*/ 14175 w 25599"/>
                <a:gd name="T33" fmla="*/ 2121 h 14399"/>
                <a:gd name="T34" fmla="*/ 14687 w 25599"/>
                <a:gd name="T35" fmla="*/ 0 h 14399"/>
                <a:gd name="T36" fmla="*/ 0 w 25599"/>
                <a:gd name="T37" fmla="*/ 0 h 14399"/>
                <a:gd name="T38" fmla="*/ 0 w 25599"/>
                <a:gd name="T39" fmla="*/ 14399 h 14399"/>
                <a:gd name="T40" fmla="*/ 14352 w 25599"/>
                <a:gd name="T41" fmla="*/ 14399 h 14399"/>
                <a:gd name="T42" fmla="*/ 12339 w 25599"/>
                <a:gd name="T43" fmla="*/ 10418 h 14399"/>
                <a:gd name="T44" fmla="*/ 17356 w 25599"/>
                <a:gd name="T45" fmla="*/ 2154 h 14399"/>
                <a:gd name="T46" fmla="*/ 17356 w 25599"/>
                <a:gd name="T47" fmla="*/ 2154 h 14399"/>
                <a:gd name="T48" fmla="*/ 18221 w 25599"/>
                <a:gd name="T49" fmla="*/ 4115 h 14399"/>
                <a:gd name="T50" fmla="*/ 19783 w 25599"/>
                <a:gd name="T51" fmla="*/ 2056 h 14399"/>
                <a:gd name="T52" fmla="*/ 18635 w 25599"/>
                <a:gd name="T53" fmla="*/ 744 h 14399"/>
                <a:gd name="T54" fmla="*/ 17356 w 25599"/>
                <a:gd name="T55" fmla="*/ 2154 h 14399"/>
                <a:gd name="T56" fmla="*/ 25599 w 25599"/>
                <a:gd name="T57" fmla="*/ 13611 h 14399"/>
                <a:gd name="T58" fmla="*/ 25599 w 25599"/>
                <a:gd name="T59" fmla="*/ 13611 h 14399"/>
                <a:gd name="T60" fmla="*/ 25599 w 25599"/>
                <a:gd name="T61" fmla="*/ 10608 h 14399"/>
                <a:gd name="T62" fmla="*/ 24178 w 25599"/>
                <a:gd name="T63" fmla="*/ 11778 h 14399"/>
                <a:gd name="T64" fmla="*/ 25599 w 25599"/>
                <a:gd name="T65" fmla="*/ 13611 h 14399"/>
                <a:gd name="T66" fmla="*/ 15782 w 25599"/>
                <a:gd name="T67" fmla="*/ 10320 h 14399"/>
                <a:gd name="T68" fmla="*/ 15782 w 25599"/>
                <a:gd name="T69" fmla="*/ 10320 h 14399"/>
                <a:gd name="T70" fmla="*/ 17258 w 25599"/>
                <a:gd name="T71" fmla="*/ 7991 h 14399"/>
                <a:gd name="T72" fmla="*/ 19866 w 25599"/>
                <a:gd name="T73" fmla="*/ 11388 h 14399"/>
                <a:gd name="T74" fmla="*/ 17750 w 25599"/>
                <a:gd name="T75" fmla="*/ 12254 h 14399"/>
                <a:gd name="T76" fmla="*/ 15782 w 25599"/>
                <a:gd name="T77" fmla="*/ 10320 h 14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599" h="14399">
                  <a:moveTo>
                    <a:pt x="22866" y="1924"/>
                  </a:moveTo>
                  <a:lnTo>
                    <a:pt x="22866" y="1924"/>
                  </a:lnTo>
                  <a:cubicBezTo>
                    <a:pt x="22866" y="4186"/>
                    <a:pt x="21457" y="5301"/>
                    <a:pt x="19917" y="6285"/>
                  </a:cubicBezTo>
                  <a:lnTo>
                    <a:pt x="22320" y="9383"/>
                  </a:lnTo>
                  <a:lnTo>
                    <a:pt x="25599" y="6702"/>
                  </a:lnTo>
                  <a:lnTo>
                    <a:pt x="25599" y="0"/>
                  </a:lnTo>
                  <a:lnTo>
                    <a:pt x="22444" y="0"/>
                  </a:lnTo>
                  <a:cubicBezTo>
                    <a:pt x="22718" y="570"/>
                    <a:pt x="22866" y="1223"/>
                    <a:pt x="22866" y="1924"/>
                  </a:cubicBezTo>
                  <a:close/>
                  <a:moveTo>
                    <a:pt x="22135" y="14399"/>
                  </a:moveTo>
                  <a:lnTo>
                    <a:pt x="22135" y="14399"/>
                  </a:lnTo>
                  <a:lnTo>
                    <a:pt x="21685" y="13829"/>
                  </a:lnTo>
                  <a:cubicBezTo>
                    <a:pt x="21459" y="14020"/>
                    <a:pt x="21210" y="14215"/>
                    <a:pt x="20931" y="14399"/>
                  </a:cubicBezTo>
                  <a:lnTo>
                    <a:pt x="22135" y="14399"/>
                  </a:lnTo>
                  <a:close/>
                  <a:moveTo>
                    <a:pt x="12339" y="10418"/>
                  </a:moveTo>
                  <a:lnTo>
                    <a:pt x="12339" y="10418"/>
                  </a:lnTo>
                  <a:cubicBezTo>
                    <a:pt x="12339" y="8024"/>
                    <a:pt x="13815" y="6712"/>
                    <a:pt x="15530" y="5690"/>
                  </a:cubicBezTo>
                  <a:cubicBezTo>
                    <a:pt x="14841" y="4779"/>
                    <a:pt x="14175" y="3740"/>
                    <a:pt x="14175" y="2121"/>
                  </a:cubicBezTo>
                  <a:cubicBezTo>
                    <a:pt x="14175" y="1324"/>
                    <a:pt x="14360" y="609"/>
                    <a:pt x="14687" y="0"/>
                  </a:cubicBezTo>
                  <a:lnTo>
                    <a:pt x="0" y="0"/>
                  </a:lnTo>
                  <a:lnTo>
                    <a:pt x="0" y="14399"/>
                  </a:lnTo>
                  <a:lnTo>
                    <a:pt x="14352" y="14399"/>
                  </a:lnTo>
                  <a:cubicBezTo>
                    <a:pt x="13055" y="13517"/>
                    <a:pt x="12339" y="12085"/>
                    <a:pt x="12339" y="10418"/>
                  </a:cubicBezTo>
                  <a:close/>
                  <a:moveTo>
                    <a:pt x="17356" y="2154"/>
                  </a:moveTo>
                  <a:lnTo>
                    <a:pt x="17356" y="2154"/>
                  </a:lnTo>
                  <a:cubicBezTo>
                    <a:pt x="17356" y="2957"/>
                    <a:pt x="17728" y="3498"/>
                    <a:pt x="18221" y="4115"/>
                  </a:cubicBezTo>
                  <a:cubicBezTo>
                    <a:pt x="19165" y="3560"/>
                    <a:pt x="19783" y="3036"/>
                    <a:pt x="19783" y="2056"/>
                  </a:cubicBezTo>
                  <a:cubicBezTo>
                    <a:pt x="19783" y="1367"/>
                    <a:pt x="19422" y="744"/>
                    <a:pt x="18635" y="744"/>
                  </a:cubicBezTo>
                  <a:cubicBezTo>
                    <a:pt x="17881" y="744"/>
                    <a:pt x="17356" y="1301"/>
                    <a:pt x="17356" y="2154"/>
                  </a:cubicBezTo>
                  <a:close/>
                  <a:moveTo>
                    <a:pt x="25599" y="13611"/>
                  </a:moveTo>
                  <a:lnTo>
                    <a:pt x="25599" y="13611"/>
                  </a:lnTo>
                  <a:lnTo>
                    <a:pt x="25599" y="10608"/>
                  </a:lnTo>
                  <a:lnTo>
                    <a:pt x="24178" y="11778"/>
                  </a:lnTo>
                  <a:lnTo>
                    <a:pt x="25599" y="13611"/>
                  </a:lnTo>
                  <a:close/>
                  <a:moveTo>
                    <a:pt x="15782" y="10320"/>
                  </a:moveTo>
                  <a:lnTo>
                    <a:pt x="15782" y="10320"/>
                  </a:lnTo>
                  <a:cubicBezTo>
                    <a:pt x="15782" y="9172"/>
                    <a:pt x="16307" y="8614"/>
                    <a:pt x="17258" y="7991"/>
                  </a:cubicBezTo>
                  <a:lnTo>
                    <a:pt x="19866" y="11388"/>
                  </a:lnTo>
                  <a:cubicBezTo>
                    <a:pt x="19357" y="11795"/>
                    <a:pt x="18635" y="12254"/>
                    <a:pt x="17750" y="12254"/>
                  </a:cubicBezTo>
                  <a:cubicBezTo>
                    <a:pt x="16700" y="12254"/>
                    <a:pt x="15782" y="11533"/>
                    <a:pt x="15782" y="10320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0683" tIns="40341" rIns="80683" bIns="40341" numCol="1" anchor="t" anchorCtr="0" compatLnSpc="1">
              <a:prstTxWarp prst="textNoShape">
                <a:avLst/>
              </a:prstTxWarp>
            </a:bodyPr>
            <a:lstStyle/>
            <a:p>
              <a:endParaRPr lang="en-GB" sz="857" dirty="0"/>
            </a:p>
          </p:txBody>
        </p:sp>
        <p:sp>
          <p:nvSpPr>
            <p:cNvPr id="19" name="Bar">
              <a:extLst>
                <a:ext uri="{FF2B5EF4-FFF2-40B4-BE49-F238E27FC236}">
                  <a16:creationId xmlns="" xmlns:a16="http://schemas.microsoft.com/office/drawing/2014/main" id="{7F700F47-00D1-4242-A9BE-BA9322AD404F}"/>
                </a:ext>
              </a:extLst>
            </p:cNvPr>
            <p:cNvSpPr/>
            <p:nvPr userDrawn="1"/>
          </p:nvSpPr>
          <p:spPr bwMode="hidden">
            <a:xfrm>
              <a:off x="447674" y="1504950"/>
              <a:ext cx="547370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GB" sz="1059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5A90D43B-A158-4A03-9927-69FAD29463EE}"/>
                </a:ext>
              </a:extLst>
            </p:cNvPr>
            <p:cNvGrpSpPr/>
            <p:nvPr userDrawn="1"/>
          </p:nvGrpSpPr>
          <p:grpSpPr>
            <a:xfrm>
              <a:off x="457199" y="426117"/>
              <a:ext cx="1496699" cy="464131"/>
              <a:chOff x="3638550" y="5445125"/>
              <a:chExt cx="3849688" cy="1193801"/>
            </a:xfrm>
            <a:solidFill>
              <a:schemeClr val="bg1"/>
            </a:solidFill>
          </p:grpSpPr>
          <p:sp>
            <p:nvSpPr>
              <p:cNvPr id="66" name="Freeform 10">
                <a:extLst>
                  <a:ext uri="{FF2B5EF4-FFF2-40B4-BE49-F238E27FC236}">
                    <a16:creationId xmlns="" xmlns:a16="http://schemas.microsoft.com/office/drawing/2014/main" id="{30DFB284-B1B3-4E9B-A6B1-D376BAFEEE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8550" y="6369050"/>
                <a:ext cx="169863" cy="204788"/>
              </a:xfrm>
              <a:custGeom>
                <a:avLst/>
                <a:gdLst>
                  <a:gd name="T0" fmla="*/ 29 w 50"/>
                  <a:gd name="T1" fmla="*/ 0 h 60"/>
                  <a:gd name="T2" fmla="*/ 43 w 50"/>
                  <a:gd name="T3" fmla="*/ 3 h 60"/>
                  <a:gd name="T4" fmla="*/ 50 w 50"/>
                  <a:gd name="T5" fmla="*/ 15 h 60"/>
                  <a:gd name="T6" fmla="*/ 24 w 50"/>
                  <a:gd name="T7" fmla="*/ 37 h 60"/>
                  <a:gd name="T8" fmla="*/ 18 w 50"/>
                  <a:gd name="T9" fmla="*/ 37 h 60"/>
                  <a:gd name="T10" fmla="*/ 15 w 50"/>
                  <a:gd name="T11" fmla="*/ 54 h 60"/>
                  <a:gd name="T12" fmla="*/ 15 w 50"/>
                  <a:gd name="T13" fmla="*/ 56 h 60"/>
                  <a:gd name="T14" fmla="*/ 21 w 50"/>
                  <a:gd name="T15" fmla="*/ 56 h 60"/>
                  <a:gd name="T16" fmla="*/ 21 w 50"/>
                  <a:gd name="T17" fmla="*/ 60 h 60"/>
                  <a:gd name="T18" fmla="*/ 0 w 50"/>
                  <a:gd name="T19" fmla="*/ 60 h 60"/>
                  <a:gd name="T20" fmla="*/ 0 w 50"/>
                  <a:gd name="T21" fmla="*/ 56 h 60"/>
                  <a:gd name="T22" fmla="*/ 6 w 50"/>
                  <a:gd name="T23" fmla="*/ 56 h 60"/>
                  <a:gd name="T24" fmla="*/ 7 w 50"/>
                  <a:gd name="T25" fmla="*/ 54 h 60"/>
                  <a:gd name="T26" fmla="*/ 17 w 50"/>
                  <a:gd name="T27" fmla="*/ 6 h 60"/>
                  <a:gd name="T28" fmla="*/ 16 w 50"/>
                  <a:gd name="T29" fmla="*/ 4 h 60"/>
                  <a:gd name="T30" fmla="*/ 10 w 50"/>
                  <a:gd name="T31" fmla="*/ 4 h 60"/>
                  <a:gd name="T32" fmla="*/ 10 w 50"/>
                  <a:gd name="T33" fmla="*/ 0 h 60"/>
                  <a:gd name="T34" fmla="*/ 29 w 50"/>
                  <a:gd name="T35" fmla="*/ 0 h 60"/>
                  <a:gd name="T36" fmla="*/ 19 w 50"/>
                  <a:gd name="T37" fmla="*/ 33 h 60"/>
                  <a:gd name="T38" fmla="*/ 22 w 50"/>
                  <a:gd name="T39" fmla="*/ 33 h 60"/>
                  <a:gd name="T40" fmla="*/ 42 w 50"/>
                  <a:gd name="T41" fmla="*/ 16 h 60"/>
                  <a:gd name="T42" fmla="*/ 28 w 50"/>
                  <a:gd name="T43" fmla="*/ 4 h 60"/>
                  <a:gd name="T44" fmla="*/ 24 w 50"/>
                  <a:gd name="T45" fmla="*/ 4 h 60"/>
                  <a:gd name="T46" fmla="*/ 19 w 50"/>
                  <a:gd name="T47" fmla="*/ 3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" h="60">
                    <a:moveTo>
                      <a:pt x="29" y="0"/>
                    </a:moveTo>
                    <a:cubicBezTo>
                      <a:pt x="36" y="0"/>
                      <a:pt x="40" y="1"/>
                      <a:pt x="43" y="3"/>
                    </a:cubicBezTo>
                    <a:cubicBezTo>
                      <a:pt x="48" y="5"/>
                      <a:pt x="50" y="9"/>
                      <a:pt x="50" y="15"/>
                    </a:cubicBezTo>
                    <a:cubicBezTo>
                      <a:pt x="50" y="28"/>
                      <a:pt x="39" y="37"/>
                      <a:pt x="24" y="37"/>
                    </a:cubicBezTo>
                    <a:cubicBezTo>
                      <a:pt x="22" y="37"/>
                      <a:pt x="22" y="37"/>
                      <a:pt x="18" y="37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29" y="0"/>
                    </a:lnTo>
                    <a:close/>
                    <a:moveTo>
                      <a:pt x="19" y="33"/>
                    </a:moveTo>
                    <a:cubicBezTo>
                      <a:pt x="20" y="33"/>
                      <a:pt x="21" y="33"/>
                      <a:pt x="22" y="33"/>
                    </a:cubicBezTo>
                    <a:cubicBezTo>
                      <a:pt x="35" y="33"/>
                      <a:pt x="42" y="27"/>
                      <a:pt x="42" y="16"/>
                    </a:cubicBezTo>
                    <a:cubicBezTo>
                      <a:pt x="42" y="8"/>
                      <a:pt x="38" y="4"/>
                      <a:pt x="28" y="4"/>
                    </a:cubicBezTo>
                    <a:cubicBezTo>
                      <a:pt x="27" y="4"/>
                      <a:pt x="27" y="4"/>
                      <a:pt x="24" y="4"/>
                    </a:cubicBezTo>
                    <a:lnTo>
                      <a:pt x="19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reeform 13">
                <a:extLst>
                  <a:ext uri="{FF2B5EF4-FFF2-40B4-BE49-F238E27FC236}">
                    <a16:creationId xmlns="" xmlns:a16="http://schemas.microsoft.com/office/drawing/2014/main" id="{0C6EC969-9CA3-42C4-A5EF-58F742E2B7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8413" y="6427788"/>
                <a:ext cx="139700" cy="146050"/>
              </a:xfrm>
              <a:custGeom>
                <a:avLst/>
                <a:gdLst>
                  <a:gd name="T0" fmla="*/ 39 w 41"/>
                  <a:gd name="T1" fmla="*/ 0 h 43"/>
                  <a:gd name="T2" fmla="*/ 36 w 41"/>
                  <a:gd name="T3" fmla="*/ 13 h 43"/>
                  <a:gd name="T4" fmla="*/ 32 w 41"/>
                  <a:gd name="T5" fmla="*/ 28 h 43"/>
                  <a:gd name="T6" fmla="*/ 32 w 41"/>
                  <a:gd name="T7" fmla="*/ 35 h 43"/>
                  <a:gd name="T8" fmla="*/ 36 w 41"/>
                  <a:gd name="T9" fmla="*/ 38 h 43"/>
                  <a:gd name="T10" fmla="*/ 41 w 41"/>
                  <a:gd name="T11" fmla="*/ 38 h 43"/>
                  <a:gd name="T12" fmla="*/ 41 w 41"/>
                  <a:gd name="T13" fmla="*/ 40 h 43"/>
                  <a:gd name="T14" fmla="*/ 30 w 41"/>
                  <a:gd name="T15" fmla="*/ 43 h 43"/>
                  <a:gd name="T16" fmla="*/ 25 w 41"/>
                  <a:gd name="T17" fmla="*/ 36 h 43"/>
                  <a:gd name="T18" fmla="*/ 12 w 41"/>
                  <a:gd name="T19" fmla="*/ 43 h 43"/>
                  <a:gd name="T20" fmla="*/ 0 w 41"/>
                  <a:gd name="T21" fmla="*/ 28 h 43"/>
                  <a:gd name="T22" fmla="*/ 24 w 41"/>
                  <a:gd name="T23" fmla="*/ 0 h 43"/>
                  <a:gd name="T24" fmla="*/ 33 w 41"/>
                  <a:gd name="T25" fmla="*/ 2 h 43"/>
                  <a:gd name="T26" fmla="*/ 34 w 41"/>
                  <a:gd name="T27" fmla="*/ 0 h 43"/>
                  <a:gd name="T28" fmla="*/ 39 w 41"/>
                  <a:gd name="T29" fmla="*/ 0 h 43"/>
                  <a:gd name="T30" fmla="*/ 26 w 41"/>
                  <a:gd name="T31" fmla="*/ 4 h 43"/>
                  <a:gd name="T32" fmla="*/ 25 w 41"/>
                  <a:gd name="T33" fmla="*/ 3 h 43"/>
                  <a:gd name="T34" fmla="*/ 7 w 41"/>
                  <a:gd name="T35" fmla="*/ 27 h 43"/>
                  <a:gd name="T36" fmla="*/ 15 w 41"/>
                  <a:gd name="T37" fmla="*/ 38 h 43"/>
                  <a:gd name="T38" fmla="*/ 25 w 41"/>
                  <a:gd name="T39" fmla="*/ 32 h 43"/>
                  <a:gd name="T40" fmla="*/ 30 w 41"/>
                  <a:gd name="T41" fmla="*/ 9 h 43"/>
                  <a:gd name="T42" fmla="*/ 26 w 41"/>
                  <a:gd name="T43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43">
                    <a:moveTo>
                      <a:pt x="39" y="0"/>
                    </a:moveTo>
                    <a:cubicBezTo>
                      <a:pt x="38" y="2"/>
                      <a:pt x="37" y="6"/>
                      <a:pt x="36" y="13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32"/>
                      <a:pt x="32" y="33"/>
                      <a:pt x="32" y="35"/>
                    </a:cubicBezTo>
                    <a:cubicBezTo>
                      <a:pt x="32" y="37"/>
                      <a:pt x="33" y="38"/>
                      <a:pt x="36" y="38"/>
                    </a:cubicBezTo>
                    <a:cubicBezTo>
                      <a:pt x="37" y="38"/>
                      <a:pt x="38" y="38"/>
                      <a:pt x="41" y="38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35" y="43"/>
                      <a:pt x="33" y="43"/>
                      <a:pt x="30" y="43"/>
                    </a:cubicBezTo>
                    <a:cubicBezTo>
                      <a:pt x="27" y="43"/>
                      <a:pt x="25" y="41"/>
                      <a:pt x="25" y="36"/>
                    </a:cubicBezTo>
                    <a:cubicBezTo>
                      <a:pt x="20" y="41"/>
                      <a:pt x="16" y="43"/>
                      <a:pt x="12" y="43"/>
                    </a:cubicBezTo>
                    <a:cubicBezTo>
                      <a:pt x="4" y="43"/>
                      <a:pt x="0" y="37"/>
                      <a:pt x="0" y="28"/>
                    </a:cubicBezTo>
                    <a:cubicBezTo>
                      <a:pt x="0" y="12"/>
                      <a:pt x="11" y="0"/>
                      <a:pt x="24" y="0"/>
                    </a:cubicBezTo>
                    <a:cubicBezTo>
                      <a:pt x="27" y="0"/>
                      <a:pt x="30" y="1"/>
                      <a:pt x="33" y="2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39" y="0"/>
                    </a:lnTo>
                    <a:close/>
                    <a:moveTo>
                      <a:pt x="26" y="4"/>
                    </a:moveTo>
                    <a:cubicBezTo>
                      <a:pt x="26" y="3"/>
                      <a:pt x="25" y="3"/>
                      <a:pt x="25" y="3"/>
                    </a:cubicBezTo>
                    <a:cubicBezTo>
                      <a:pt x="15" y="3"/>
                      <a:pt x="7" y="14"/>
                      <a:pt x="7" y="27"/>
                    </a:cubicBezTo>
                    <a:cubicBezTo>
                      <a:pt x="7" y="34"/>
                      <a:pt x="10" y="38"/>
                      <a:pt x="15" y="38"/>
                    </a:cubicBezTo>
                    <a:cubicBezTo>
                      <a:pt x="18" y="38"/>
                      <a:pt x="21" y="37"/>
                      <a:pt x="25" y="32"/>
                    </a:cubicBezTo>
                    <a:cubicBezTo>
                      <a:pt x="30" y="9"/>
                      <a:pt x="30" y="9"/>
                      <a:pt x="30" y="9"/>
                    </a:cubicBezTo>
                    <a:lnTo>
                      <a:pt x="26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14">
                <a:extLst>
                  <a:ext uri="{FF2B5EF4-FFF2-40B4-BE49-F238E27FC236}">
                    <a16:creationId xmlns="" xmlns:a16="http://schemas.microsoft.com/office/drawing/2014/main" id="{B6D2D45E-C17A-4082-BB00-01E250CEF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750" y="6427788"/>
                <a:ext cx="111125" cy="146050"/>
              </a:xfrm>
              <a:custGeom>
                <a:avLst/>
                <a:gdLst>
                  <a:gd name="T0" fmla="*/ 15 w 33"/>
                  <a:gd name="T1" fmla="*/ 0 h 43"/>
                  <a:gd name="T2" fmla="*/ 12 w 33"/>
                  <a:gd name="T3" fmla="*/ 12 h 43"/>
                  <a:gd name="T4" fmla="*/ 28 w 33"/>
                  <a:gd name="T5" fmla="*/ 0 h 43"/>
                  <a:gd name="T6" fmla="*/ 33 w 33"/>
                  <a:gd name="T7" fmla="*/ 5 h 43"/>
                  <a:gd name="T8" fmla="*/ 27 w 33"/>
                  <a:gd name="T9" fmla="*/ 10 h 43"/>
                  <a:gd name="T10" fmla="*/ 26 w 33"/>
                  <a:gd name="T11" fmla="*/ 10 h 43"/>
                  <a:gd name="T12" fmla="*/ 24 w 33"/>
                  <a:gd name="T13" fmla="*/ 6 h 43"/>
                  <a:gd name="T14" fmla="*/ 11 w 33"/>
                  <a:gd name="T15" fmla="*/ 22 h 43"/>
                  <a:gd name="T16" fmla="*/ 7 w 33"/>
                  <a:gd name="T17" fmla="*/ 43 h 43"/>
                  <a:gd name="T18" fmla="*/ 0 w 33"/>
                  <a:gd name="T19" fmla="*/ 43 h 43"/>
                  <a:gd name="T20" fmla="*/ 7 w 33"/>
                  <a:gd name="T21" fmla="*/ 7 h 43"/>
                  <a:gd name="T22" fmla="*/ 0 w 33"/>
                  <a:gd name="T23" fmla="*/ 5 h 43"/>
                  <a:gd name="T24" fmla="*/ 0 w 33"/>
                  <a:gd name="T25" fmla="*/ 3 h 43"/>
                  <a:gd name="T26" fmla="*/ 13 w 33"/>
                  <a:gd name="T27" fmla="*/ 0 h 43"/>
                  <a:gd name="T28" fmla="*/ 15 w 33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43">
                    <a:moveTo>
                      <a:pt x="15" y="0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18" y="4"/>
                      <a:pt x="23" y="0"/>
                      <a:pt x="28" y="0"/>
                    </a:cubicBezTo>
                    <a:cubicBezTo>
                      <a:pt x="31" y="0"/>
                      <a:pt x="33" y="2"/>
                      <a:pt x="33" y="5"/>
                    </a:cubicBezTo>
                    <a:cubicBezTo>
                      <a:pt x="33" y="8"/>
                      <a:pt x="30" y="10"/>
                      <a:pt x="2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6" y="9"/>
                      <a:pt x="13" y="13"/>
                      <a:pt x="11" y="2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Freeform 8">
                <a:extLst>
                  <a:ext uri="{FF2B5EF4-FFF2-40B4-BE49-F238E27FC236}">
                    <a16:creationId xmlns="" xmlns:a16="http://schemas.microsoft.com/office/drawing/2014/main" id="{F7248C86-0752-4F99-A7F2-819A52305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163" y="6399213"/>
                <a:ext cx="87313" cy="174625"/>
              </a:xfrm>
              <a:custGeom>
                <a:avLst/>
                <a:gdLst>
                  <a:gd name="T0" fmla="*/ 15 w 26"/>
                  <a:gd name="T1" fmla="*/ 0 h 51"/>
                  <a:gd name="T2" fmla="*/ 13 w 26"/>
                  <a:gd name="T3" fmla="*/ 10 h 51"/>
                  <a:gd name="T4" fmla="*/ 26 w 26"/>
                  <a:gd name="T5" fmla="*/ 10 h 51"/>
                  <a:gd name="T6" fmla="*/ 26 w 26"/>
                  <a:gd name="T7" fmla="*/ 13 h 51"/>
                  <a:gd name="T8" fmla="*/ 13 w 26"/>
                  <a:gd name="T9" fmla="*/ 13 h 51"/>
                  <a:gd name="T10" fmla="*/ 8 w 26"/>
                  <a:gd name="T11" fmla="*/ 37 h 51"/>
                  <a:gd name="T12" fmla="*/ 8 w 26"/>
                  <a:gd name="T13" fmla="*/ 41 h 51"/>
                  <a:gd name="T14" fmla="*/ 13 w 26"/>
                  <a:gd name="T15" fmla="*/ 46 h 51"/>
                  <a:gd name="T16" fmla="*/ 21 w 26"/>
                  <a:gd name="T17" fmla="*/ 44 h 51"/>
                  <a:gd name="T18" fmla="*/ 21 w 26"/>
                  <a:gd name="T19" fmla="*/ 47 h 51"/>
                  <a:gd name="T20" fmla="*/ 7 w 26"/>
                  <a:gd name="T21" fmla="*/ 51 h 51"/>
                  <a:gd name="T22" fmla="*/ 0 w 26"/>
                  <a:gd name="T23" fmla="*/ 43 h 51"/>
                  <a:gd name="T24" fmla="*/ 1 w 26"/>
                  <a:gd name="T25" fmla="*/ 37 h 51"/>
                  <a:gd name="T26" fmla="*/ 6 w 26"/>
                  <a:gd name="T27" fmla="*/ 13 h 51"/>
                  <a:gd name="T28" fmla="*/ 0 w 26"/>
                  <a:gd name="T29" fmla="*/ 14 h 51"/>
                  <a:gd name="T30" fmla="*/ 0 w 26"/>
                  <a:gd name="T31" fmla="*/ 11 h 51"/>
                  <a:gd name="T32" fmla="*/ 7 w 26"/>
                  <a:gd name="T33" fmla="*/ 8 h 51"/>
                  <a:gd name="T34" fmla="*/ 11 w 26"/>
                  <a:gd name="T35" fmla="*/ 0 h 51"/>
                  <a:gd name="T36" fmla="*/ 15 w 26"/>
                  <a:gd name="T3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51">
                    <a:moveTo>
                      <a:pt x="15" y="0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8" y="44"/>
                      <a:pt x="9" y="46"/>
                      <a:pt x="13" y="46"/>
                    </a:cubicBezTo>
                    <a:cubicBezTo>
                      <a:pt x="15" y="46"/>
                      <a:pt x="18" y="46"/>
                      <a:pt x="21" y="4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15" y="50"/>
                      <a:pt x="11" y="51"/>
                      <a:pt x="7" y="51"/>
                    </a:cubicBezTo>
                    <a:cubicBezTo>
                      <a:pt x="3" y="51"/>
                      <a:pt x="0" y="48"/>
                      <a:pt x="0" y="43"/>
                    </a:cubicBezTo>
                    <a:cubicBezTo>
                      <a:pt x="0" y="41"/>
                      <a:pt x="0" y="40"/>
                      <a:pt x="1" y="37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Freeform 9">
                <a:extLst>
                  <a:ext uri="{FF2B5EF4-FFF2-40B4-BE49-F238E27FC236}">
                    <a16:creationId xmlns="" xmlns:a16="http://schemas.microsoft.com/office/drawing/2014/main" id="{406A6013-124E-43E4-A0BF-1F10CDD49E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6563" y="6427788"/>
                <a:ext cx="128588" cy="146050"/>
              </a:xfrm>
              <a:custGeom>
                <a:avLst/>
                <a:gdLst>
                  <a:gd name="T0" fmla="*/ 38 w 38"/>
                  <a:gd name="T1" fmla="*/ 17 h 43"/>
                  <a:gd name="T2" fmla="*/ 15 w 38"/>
                  <a:gd name="T3" fmla="*/ 43 h 43"/>
                  <a:gd name="T4" fmla="*/ 0 w 38"/>
                  <a:gd name="T5" fmla="*/ 27 h 43"/>
                  <a:gd name="T6" fmla="*/ 23 w 38"/>
                  <a:gd name="T7" fmla="*/ 0 h 43"/>
                  <a:gd name="T8" fmla="*/ 38 w 38"/>
                  <a:gd name="T9" fmla="*/ 17 h 43"/>
                  <a:gd name="T10" fmla="*/ 8 w 38"/>
                  <a:gd name="T11" fmla="*/ 26 h 43"/>
                  <a:gd name="T12" fmla="*/ 16 w 38"/>
                  <a:gd name="T13" fmla="*/ 40 h 43"/>
                  <a:gd name="T14" fmla="*/ 30 w 38"/>
                  <a:gd name="T15" fmla="*/ 17 h 43"/>
                  <a:gd name="T16" fmla="*/ 21 w 38"/>
                  <a:gd name="T17" fmla="*/ 4 h 43"/>
                  <a:gd name="T18" fmla="*/ 8 w 38"/>
                  <a:gd name="T19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43">
                    <a:moveTo>
                      <a:pt x="38" y="17"/>
                    </a:moveTo>
                    <a:cubicBezTo>
                      <a:pt x="38" y="31"/>
                      <a:pt x="28" y="43"/>
                      <a:pt x="15" y="43"/>
                    </a:cubicBezTo>
                    <a:cubicBezTo>
                      <a:pt x="6" y="43"/>
                      <a:pt x="0" y="37"/>
                      <a:pt x="0" y="27"/>
                    </a:cubicBezTo>
                    <a:cubicBezTo>
                      <a:pt x="0" y="12"/>
                      <a:pt x="10" y="0"/>
                      <a:pt x="23" y="0"/>
                    </a:cubicBezTo>
                    <a:cubicBezTo>
                      <a:pt x="32" y="0"/>
                      <a:pt x="38" y="7"/>
                      <a:pt x="38" y="17"/>
                    </a:cubicBezTo>
                    <a:close/>
                    <a:moveTo>
                      <a:pt x="8" y="26"/>
                    </a:moveTo>
                    <a:cubicBezTo>
                      <a:pt x="8" y="35"/>
                      <a:pt x="11" y="40"/>
                      <a:pt x="16" y="40"/>
                    </a:cubicBezTo>
                    <a:cubicBezTo>
                      <a:pt x="24" y="40"/>
                      <a:pt x="30" y="30"/>
                      <a:pt x="30" y="17"/>
                    </a:cubicBezTo>
                    <a:cubicBezTo>
                      <a:pt x="30" y="8"/>
                      <a:pt x="27" y="4"/>
                      <a:pt x="21" y="4"/>
                    </a:cubicBezTo>
                    <a:cubicBezTo>
                      <a:pt x="14" y="4"/>
                      <a:pt x="8" y="14"/>
                      <a:pt x="8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Freeform 10">
                <a:extLst>
                  <a:ext uri="{FF2B5EF4-FFF2-40B4-BE49-F238E27FC236}">
                    <a16:creationId xmlns="" xmlns:a16="http://schemas.microsoft.com/office/drawing/2014/main" id="{79991B04-8335-4804-8652-66CEFEC9A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988" y="6351588"/>
                <a:ext cx="166688" cy="287338"/>
              </a:xfrm>
              <a:custGeom>
                <a:avLst/>
                <a:gdLst>
                  <a:gd name="T0" fmla="*/ 37 w 49"/>
                  <a:gd name="T1" fmla="*/ 4 h 84"/>
                  <a:gd name="T2" fmla="*/ 29 w 49"/>
                  <a:gd name="T3" fmla="*/ 24 h 84"/>
                  <a:gd name="T4" fmla="*/ 42 w 49"/>
                  <a:gd name="T5" fmla="*/ 24 h 84"/>
                  <a:gd name="T6" fmla="*/ 42 w 49"/>
                  <a:gd name="T7" fmla="*/ 28 h 84"/>
                  <a:gd name="T8" fmla="*/ 29 w 49"/>
                  <a:gd name="T9" fmla="*/ 28 h 84"/>
                  <a:gd name="T10" fmla="*/ 25 w 49"/>
                  <a:gd name="T11" fmla="*/ 53 h 84"/>
                  <a:gd name="T12" fmla="*/ 19 w 49"/>
                  <a:gd name="T13" fmla="*/ 73 h 84"/>
                  <a:gd name="T14" fmla="*/ 5 w 49"/>
                  <a:gd name="T15" fmla="*/ 84 h 84"/>
                  <a:gd name="T16" fmla="*/ 0 w 49"/>
                  <a:gd name="T17" fmla="*/ 79 h 84"/>
                  <a:gd name="T18" fmla="*/ 2 w 49"/>
                  <a:gd name="T19" fmla="*/ 75 h 84"/>
                  <a:gd name="T20" fmla="*/ 11 w 49"/>
                  <a:gd name="T21" fmla="*/ 78 h 84"/>
                  <a:gd name="T22" fmla="*/ 18 w 49"/>
                  <a:gd name="T23" fmla="*/ 54 h 84"/>
                  <a:gd name="T24" fmla="*/ 22 w 49"/>
                  <a:gd name="T25" fmla="*/ 28 h 84"/>
                  <a:gd name="T26" fmla="*/ 16 w 49"/>
                  <a:gd name="T27" fmla="*/ 29 h 84"/>
                  <a:gd name="T28" fmla="*/ 16 w 49"/>
                  <a:gd name="T29" fmla="*/ 26 h 84"/>
                  <a:gd name="T30" fmla="*/ 23 w 49"/>
                  <a:gd name="T31" fmla="*/ 23 h 84"/>
                  <a:gd name="T32" fmla="*/ 41 w 49"/>
                  <a:gd name="T33" fmla="*/ 0 h 84"/>
                  <a:gd name="T34" fmla="*/ 49 w 49"/>
                  <a:gd name="T35" fmla="*/ 5 h 84"/>
                  <a:gd name="T36" fmla="*/ 44 w 49"/>
                  <a:gd name="T37" fmla="*/ 10 h 84"/>
                  <a:gd name="T38" fmla="*/ 37 w 49"/>
                  <a:gd name="T39" fmla="*/ 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84">
                    <a:moveTo>
                      <a:pt x="37" y="4"/>
                    </a:moveTo>
                    <a:cubicBezTo>
                      <a:pt x="34" y="6"/>
                      <a:pt x="31" y="13"/>
                      <a:pt x="29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4" y="63"/>
                      <a:pt x="22" y="68"/>
                      <a:pt x="19" y="73"/>
                    </a:cubicBezTo>
                    <a:cubicBezTo>
                      <a:pt x="14" y="80"/>
                      <a:pt x="9" y="84"/>
                      <a:pt x="5" y="84"/>
                    </a:cubicBezTo>
                    <a:cubicBezTo>
                      <a:pt x="2" y="84"/>
                      <a:pt x="0" y="82"/>
                      <a:pt x="0" y="79"/>
                    </a:cubicBezTo>
                    <a:cubicBezTo>
                      <a:pt x="0" y="77"/>
                      <a:pt x="0" y="76"/>
                      <a:pt x="2" y="75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5" y="74"/>
                      <a:pt x="16" y="69"/>
                      <a:pt x="18" y="54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6" y="9"/>
                      <a:pt x="33" y="0"/>
                      <a:pt x="41" y="0"/>
                    </a:cubicBezTo>
                    <a:cubicBezTo>
                      <a:pt x="45" y="0"/>
                      <a:pt x="49" y="2"/>
                      <a:pt x="49" y="5"/>
                    </a:cubicBezTo>
                    <a:cubicBezTo>
                      <a:pt x="49" y="8"/>
                      <a:pt x="47" y="9"/>
                      <a:pt x="44" y="10"/>
                    </a:cubicBezTo>
                    <a:lnTo>
                      <a:pt x="37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Freeform 11">
                <a:extLst>
                  <a:ext uri="{FF2B5EF4-FFF2-40B4-BE49-F238E27FC236}">
                    <a16:creationId xmlns="" xmlns:a16="http://schemas.microsoft.com/office/drawing/2014/main" id="{9EC15A0D-8DCA-4468-96B4-B413CDD74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363" y="6399213"/>
                <a:ext cx="85725" cy="174625"/>
              </a:xfrm>
              <a:custGeom>
                <a:avLst/>
                <a:gdLst>
                  <a:gd name="T0" fmla="*/ 14 w 25"/>
                  <a:gd name="T1" fmla="*/ 0 h 51"/>
                  <a:gd name="T2" fmla="*/ 13 w 25"/>
                  <a:gd name="T3" fmla="*/ 10 h 51"/>
                  <a:gd name="T4" fmla="*/ 25 w 25"/>
                  <a:gd name="T5" fmla="*/ 10 h 51"/>
                  <a:gd name="T6" fmla="*/ 25 w 25"/>
                  <a:gd name="T7" fmla="*/ 13 h 51"/>
                  <a:gd name="T8" fmla="*/ 12 w 25"/>
                  <a:gd name="T9" fmla="*/ 13 h 51"/>
                  <a:gd name="T10" fmla="*/ 7 w 25"/>
                  <a:gd name="T11" fmla="*/ 37 h 51"/>
                  <a:gd name="T12" fmla="*/ 7 w 25"/>
                  <a:gd name="T13" fmla="*/ 41 h 51"/>
                  <a:gd name="T14" fmla="*/ 12 w 25"/>
                  <a:gd name="T15" fmla="*/ 46 h 51"/>
                  <a:gd name="T16" fmla="*/ 20 w 25"/>
                  <a:gd name="T17" fmla="*/ 44 h 51"/>
                  <a:gd name="T18" fmla="*/ 20 w 25"/>
                  <a:gd name="T19" fmla="*/ 47 h 51"/>
                  <a:gd name="T20" fmla="*/ 7 w 25"/>
                  <a:gd name="T21" fmla="*/ 51 h 51"/>
                  <a:gd name="T22" fmla="*/ 0 w 25"/>
                  <a:gd name="T23" fmla="*/ 43 h 51"/>
                  <a:gd name="T24" fmla="*/ 0 w 25"/>
                  <a:gd name="T25" fmla="*/ 37 h 51"/>
                  <a:gd name="T26" fmla="*/ 5 w 25"/>
                  <a:gd name="T27" fmla="*/ 13 h 51"/>
                  <a:gd name="T28" fmla="*/ 0 w 25"/>
                  <a:gd name="T29" fmla="*/ 14 h 51"/>
                  <a:gd name="T30" fmla="*/ 0 w 25"/>
                  <a:gd name="T31" fmla="*/ 11 h 51"/>
                  <a:gd name="T32" fmla="*/ 6 w 25"/>
                  <a:gd name="T33" fmla="*/ 8 h 51"/>
                  <a:gd name="T34" fmla="*/ 10 w 25"/>
                  <a:gd name="T35" fmla="*/ 0 h 51"/>
                  <a:gd name="T36" fmla="*/ 14 w 25"/>
                  <a:gd name="T3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51">
                    <a:moveTo>
                      <a:pt x="14" y="0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7" y="44"/>
                      <a:pt x="9" y="46"/>
                      <a:pt x="12" y="46"/>
                    </a:cubicBezTo>
                    <a:cubicBezTo>
                      <a:pt x="14" y="46"/>
                      <a:pt x="17" y="46"/>
                      <a:pt x="20" y="44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50"/>
                      <a:pt x="10" y="51"/>
                      <a:pt x="7" y="51"/>
                    </a:cubicBezTo>
                    <a:cubicBezTo>
                      <a:pt x="2" y="51"/>
                      <a:pt x="0" y="48"/>
                      <a:pt x="0" y="43"/>
                    </a:cubicBezTo>
                    <a:cubicBezTo>
                      <a:pt x="0" y="41"/>
                      <a:pt x="0" y="40"/>
                      <a:pt x="0" y="3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 12">
                <a:extLst>
                  <a:ext uri="{FF2B5EF4-FFF2-40B4-BE49-F238E27FC236}">
                    <a16:creationId xmlns="" xmlns:a16="http://schemas.microsoft.com/office/drawing/2014/main" id="{9EC5149C-1CEB-4C8A-B81C-9DF1A2A8B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6351588"/>
                <a:ext cx="146050" cy="222250"/>
              </a:xfrm>
              <a:custGeom>
                <a:avLst/>
                <a:gdLst>
                  <a:gd name="T0" fmla="*/ 21 w 43"/>
                  <a:gd name="T1" fmla="*/ 0 h 65"/>
                  <a:gd name="T2" fmla="*/ 17 w 43"/>
                  <a:gd name="T3" fmla="*/ 15 h 65"/>
                  <a:gd name="T4" fmla="*/ 14 w 43"/>
                  <a:gd name="T5" fmla="*/ 30 h 65"/>
                  <a:gd name="T6" fmla="*/ 31 w 43"/>
                  <a:gd name="T7" fmla="*/ 22 h 65"/>
                  <a:gd name="T8" fmla="*/ 39 w 43"/>
                  <a:gd name="T9" fmla="*/ 29 h 65"/>
                  <a:gd name="T10" fmla="*/ 37 w 43"/>
                  <a:gd name="T11" fmla="*/ 37 h 65"/>
                  <a:gd name="T12" fmla="*/ 34 w 43"/>
                  <a:gd name="T13" fmla="*/ 51 h 65"/>
                  <a:gd name="T14" fmla="*/ 33 w 43"/>
                  <a:gd name="T15" fmla="*/ 56 h 65"/>
                  <a:gd name="T16" fmla="*/ 38 w 43"/>
                  <a:gd name="T17" fmla="*/ 61 h 65"/>
                  <a:gd name="T18" fmla="*/ 43 w 43"/>
                  <a:gd name="T19" fmla="*/ 60 h 65"/>
                  <a:gd name="T20" fmla="*/ 43 w 43"/>
                  <a:gd name="T21" fmla="*/ 62 h 65"/>
                  <a:gd name="T22" fmla="*/ 32 w 43"/>
                  <a:gd name="T23" fmla="*/ 65 h 65"/>
                  <a:gd name="T24" fmla="*/ 26 w 43"/>
                  <a:gd name="T25" fmla="*/ 60 h 65"/>
                  <a:gd name="T26" fmla="*/ 26 w 43"/>
                  <a:gd name="T27" fmla="*/ 55 h 65"/>
                  <a:gd name="T28" fmla="*/ 30 w 43"/>
                  <a:gd name="T29" fmla="*/ 39 h 65"/>
                  <a:gd name="T30" fmla="*/ 31 w 43"/>
                  <a:gd name="T31" fmla="*/ 33 h 65"/>
                  <a:gd name="T32" fmla="*/ 27 w 43"/>
                  <a:gd name="T33" fmla="*/ 27 h 65"/>
                  <a:gd name="T34" fmla="*/ 13 w 43"/>
                  <a:gd name="T35" fmla="*/ 35 h 65"/>
                  <a:gd name="T36" fmla="*/ 8 w 43"/>
                  <a:gd name="T37" fmla="*/ 65 h 65"/>
                  <a:gd name="T38" fmla="*/ 0 w 43"/>
                  <a:gd name="T39" fmla="*/ 65 h 65"/>
                  <a:gd name="T40" fmla="*/ 12 w 43"/>
                  <a:gd name="T41" fmla="*/ 6 h 65"/>
                  <a:gd name="T42" fmla="*/ 4 w 43"/>
                  <a:gd name="T43" fmla="*/ 5 h 65"/>
                  <a:gd name="T44" fmla="*/ 4 w 43"/>
                  <a:gd name="T45" fmla="*/ 2 h 65"/>
                  <a:gd name="T46" fmla="*/ 18 w 43"/>
                  <a:gd name="T47" fmla="*/ 0 h 65"/>
                  <a:gd name="T48" fmla="*/ 21 w 43"/>
                  <a:gd name="T4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65">
                    <a:moveTo>
                      <a:pt x="21" y="0"/>
                    </a:moveTo>
                    <a:cubicBezTo>
                      <a:pt x="19" y="6"/>
                      <a:pt x="18" y="10"/>
                      <a:pt x="17" y="15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2" y="24"/>
                      <a:pt x="27" y="22"/>
                      <a:pt x="31" y="22"/>
                    </a:cubicBezTo>
                    <a:cubicBezTo>
                      <a:pt x="36" y="22"/>
                      <a:pt x="39" y="25"/>
                      <a:pt x="39" y="29"/>
                    </a:cubicBezTo>
                    <a:cubicBezTo>
                      <a:pt x="39" y="31"/>
                      <a:pt x="38" y="33"/>
                      <a:pt x="37" y="37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3"/>
                      <a:pt x="33" y="55"/>
                      <a:pt x="33" y="56"/>
                    </a:cubicBezTo>
                    <a:cubicBezTo>
                      <a:pt x="33" y="59"/>
                      <a:pt x="35" y="61"/>
                      <a:pt x="38" y="61"/>
                    </a:cubicBezTo>
                    <a:cubicBezTo>
                      <a:pt x="39" y="61"/>
                      <a:pt x="41" y="60"/>
                      <a:pt x="43" y="60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38" y="64"/>
                      <a:pt x="35" y="65"/>
                      <a:pt x="32" y="65"/>
                    </a:cubicBezTo>
                    <a:cubicBezTo>
                      <a:pt x="28" y="65"/>
                      <a:pt x="26" y="63"/>
                      <a:pt x="26" y="60"/>
                    </a:cubicBezTo>
                    <a:cubicBezTo>
                      <a:pt x="26" y="58"/>
                      <a:pt x="26" y="57"/>
                      <a:pt x="26" y="55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36"/>
                      <a:pt x="31" y="34"/>
                      <a:pt x="31" y="33"/>
                    </a:cubicBezTo>
                    <a:cubicBezTo>
                      <a:pt x="31" y="29"/>
                      <a:pt x="29" y="27"/>
                      <a:pt x="27" y="27"/>
                    </a:cubicBezTo>
                    <a:cubicBezTo>
                      <a:pt x="23" y="27"/>
                      <a:pt x="19" y="30"/>
                      <a:pt x="13" y="3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reeform 13">
                <a:extLst>
                  <a:ext uri="{FF2B5EF4-FFF2-40B4-BE49-F238E27FC236}">
                    <a16:creationId xmlns="" xmlns:a16="http://schemas.microsoft.com/office/drawing/2014/main" id="{431E5B65-3B0B-4619-A6AE-241CD716AA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3775" y="6427788"/>
                <a:ext cx="104775" cy="146050"/>
              </a:xfrm>
              <a:custGeom>
                <a:avLst/>
                <a:gdLst>
                  <a:gd name="T0" fmla="*/ 30 w 31"/>
                  <a:gd name="T1" fmla="*/ 35 h 43"/>
                  <a:gd name="T2" fmla="*/ 13 w 31"/>
                  <a:gd name="T3" fmla="*/ 43 h 43"/>
                  <a:gd name="T4" fmla="*/ 0 w 31"/>
                  <a:gd name="T5" fmla="*/ 27 h 43"/>
                  <a:gd name="T6" fmla="*/ 11 w 31"/>
                  <a:gd name="T7" fmla="*/ 5 h 43"/>
                  <a:gd name="T8" fmla="*/ 22 w 31"/>
                  <a:gd name="T9" fmla="*/ 0 h 43"/>
                  <a:gd name="T10" fmla="*/ 31 w 31"/>
                  <a:gd name="T11" fmla="*/ 9 h 43"/>
                  <a:gd name="T12" fmla="*/ 7 w 31"/>
                  <a:gd name="T13" fmla="*/ 23 h 43"/>
                  <a:gd name="T14" fmla="*/ 7 w 31"/>
                  <a:gd name="T15" fmla="*/ 27 h 43"/>
                  <a:gd name="T16" fmla="*/ 16 w 31"/>
                  <a:gd name="T17" fmla="*/ 38 h 43"/>
                  <a:gd name="T18" fmla="*/ 30 w 31"/>
                  <a:gd name="T19" fmla="*/ 31 h 43"/>
                  <a:gd name="T20" fmla="*/ 30 w 31"/>
                  <a:gd name="T21" fmla="*/ 35 h 43"/>
                  <a:gd name="T22" fmla="*/ 20 w 31"/>
                  <a:gd name="T23" fmla="*/ 17 h 43"/>
                  <a:gd name="T24" fmla="*/ 25 w 31"/>
                  <a:gd name="T25" fmla="*/ 9 h 43"/>
                  <a:gd name="T26" fmla="*/ 20 w 31"/>
                  <a:gd name="T27" fmla="*/ 4 h 43"/>
                  <a:gd name="T28" fmla="*/ 8 w 31"/>
                  <a:gd name="T29" fmla="*/ 20 h 43"/>
                  <a:gd name="T30" fmla="*/ 20 w 31"/>
                  <a:gd name="T31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43">
                    <a:moveTo>
                      <a:pt x="30" y="35"/>
                    </a:moveTo>
                    <a:cubicBezTo>
                      <a:pt x="24" y="41"/>
                      <a:pt x="19" y="43"/>
                      <a:pt x="13" y="43"/>
                    </a:cubicBezTo>
                    <a:cubicBezTo>
                      <a:pt x="5" y="43"/>
                      <a:pt x="0" y="37"/>
                      <a:pt x="0" y="27"/>
                    </a:cubicBezTo>
                    <a:cubicBezTo>
                      <a:pt x="0" y="18"/>
                      <a:pt x="4" y="10"/>
                      <a:pt x="11" y="5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8" y="0"/>
                      <a:pt x="31" y="4"/>
                      <a:pt x="31" y="9"/>
                    </a:cubicBezTo>
                    <a:cubicBezTo>
                      <a:pt x="31" y="17"/>
                      <a:pt x="23" y="22"/>
                      <a:pt x="7" y="23"/>
                    </a:cubicBezTo>
                    <a:cubicBezTo>
                      <a:pt x="7" y="24"/>
                      <a:pt x="7" y="26"/>
                      <a:pt x="7" y="27"/>
                    </a:cubicBezTo>
                    <a:cubicBezTo>
                      <a:pt x="7" y="34"/>
                      <a:pt x="10" y="38"/>
                      <a:pt x="16" y="38"/>
                    </a:cubicBezTo>
                    <a:cubicBezTo>
                      <a:pt x="20" y="38"/>
                      <a:pt x="25" y="36"/>
                      <a:pt x="30" y="31"/>
                    </a:cubicBezTo>
                    <a:lnTo>
                      <a:pt x="30" y="35"/>
                    </a:lnTo>
                    <a:close/>
                    <a:moveTo>
                      <a:pt x="20" y="17"/>
                    </a:moveTo>
                    <a:cubicBezTo>
                      <a:pt x="23" y="14"/>
                      <a:pt x="25" y="12"/>
                      <a:pt x="25" y="9"/>
                    </a:cubicBezTo>
                    <a:cubicBezTo>
                      <a:pt x="25" y="6"/>
                      <a:pt x="23" y="4"/>
                      <a:pt x="20" y="4"/>
                    </a:cubicBezTo>
                    <a:cubicBezTo>
                      <a:pt x="15" y="4"/>
                      <a:pt x="10" y="10"/>
                      <a:pt x="8" y="20"/>
                    </a:cubicBezTo>
                    <a:cubicBezTo>
                      <a:pt x="13" y="20"/>
                      <a:pt x="17" y="19"/>
                      <a:pt x="20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14">
                <a:extLst>
                  <a:ext uri="{FF2B5EF4-FFF2-40B4-BE49-F238E27FC236}">
                    <a16:creationId xmlns="" xmlns:a16="http://schemas.microsoft.com/office/drawing/2014/main" id="{42E2839A-5106-432C-A4CA-6BBC1BD943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6813" y="6369050"/>
                <a:ext cx="169863" cy="204788"/>
              </a:xfrm>
              <a:custGeom>
                <a:avLst/>
                <a:gdLst>
                  <a:gd name="T0" fmla="*/ 28 w 50"/>
                  <a:gd name="T1" fmla="*/ 0 h 60"/>
                  <a:gd name="T2" fmla="*/ 43 w 50"/>
                  <a:gd name="T3" fmla="*/ 3 h 60"/>
                  <a:gd name="T4" fmla="*/ 50 w 50"/>
                  <a:gd name="T5" fmla="*/ 15 h 60"/>
                  <a:gd name="T6" fmla="*/ 23 w 50"/>
                  <a:gd name="T7" fmla="*/ 37 h 60"/>
                  <a:gd name="T8" fmla="*/ 18 w 50"/>
                  <a:gd name="T9" fmla="*/ 37 h 60"/>
                  <a:gd name="T10" fmla="*/ 14 w 50"/>
                  <a:gd name="T11" fmla="*/ 54 h 60"/>
                  <a:gd name="T12" fmla="*/ 15 w 50"/>
                  <a:gd name="T13" fmla="*/ 56 h 60"/>
                  <a:gd name="T14" fmla="*/ 21 w 50"/>
                  <a:gd name="T15" fmla="*/ 56 h 60"/>
                  <a:gd name="T16" fmla="*/ 21 w 50"/>
                  <a:gd name="T17" fmla="*/ 60 h 60"/>
                  <a:gd name="T18" fmla="*/ 0 w 50"/>
                  <a:gd name="T19" fmla="*/ 60 h 60"/>
                  <a:gd name="T20" fmla="*/ 0 w 50"/>
                  <a:gd name="T21" fmla="*/ 56 h 60"/>
                  <a:gd name="T22" fmla="*/ 5 w 50"/>
                  <a:gd name="T23" fmla="*/ 56 h 60"/>
                  <a:gd name="T24" fmla="*/ 7 w 50"/>
                  <a:gd name="T25" fmla="*/ 54 h 60"/>
                  <a:gd name="T26" fmla="*/ 16 w 50"/>
                  <a:gd name="T27" fmla="*/ 6 h 60"/>
                  <a:gd name="T28" fmla="*/ 15 w 50"/>
                  <a:gd name="T29" fmla="*/ 4 h 60"/>
                  <a:gd name="T30" fmla="*/ 10 w 50"/>
                  <a:gd name="T31" fmla="*/ 4 h 60"/>
                  <a:gd name="T32" fmla="*/ 10 w 50"/>
                  <a:gd name="T33" fmla="*/ 0 h 60"/>
                  <a:gd name="T34" fmla="*/ 28 w 50"/>
                  <a:gd name="T35" fmla="*/ 0 h 60"/>
                  <a:gd name="T36" fmla="*/ 18 w 50"/>
                  <a:gd name="T37" fmla="*/ 33 h 60"/>
                  <a:gd name="T38" fmla="*/ 22 w 50"/>
                  <a:gd name="T39" fmla="*/ 33 h 60"/>
                  <a:gd name="T40" fmla="*/ 42 w 50"/>
                  <a:gd name="T41" fmla="*/ 16 h 60"/>
                  <a:gd name="T42" fmla="*/ 28 w 50"/>
                  <a:gd name="T43" fmla="*/ 4 h 60"/>
                  <a:gd name="T44" fmla="*/ 24 w 50"/>
                  <a:gd name="T45" fmla="*/ 4 h 60"/>
                  <a:gd name="T46" fmla="*/ 18 w 50"/>
                  <a:gd name="T47" fmla="*/ 3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" h="60">
                    <a:moveTo>
                      <a:pt x="28" y="0"/>
                    </a:moveTo>
                    <a:cubicBezTo>
                      <a:pt x="36" y="0"/>
                      <a:pt x="40" y="1"/>
                      <a:pt x="43" y="3"/>
                    </a:cubicBezTo>
                    <a:cubicBezTo>
                      <a:pt x="48" y="5"/>
                      <a:pt x="50" y="9"/>
                      <a:pt x="50" y="15"/>
                    </a:cubicBezTo>
                    <a:cubicBezTo>
                      <a:pt x="50" y="28"/>
                      <a:pt x="39" y="37"/>
                      <a:pt x="23" y="37"/>
                    </a:cubicBezTo>
                    <a:cubicBezTo>
                      <a:pt x="22" y="37"/>
                      <a:pt x="21" y="37"/>
                      <a:pt x="18" y="37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28" y="0"/>
                    </a:lnTo>
                    <a:close/>
                    <a:moveTo>
                      <a:pt x="18" y="33"/>
                    </a:moveTo>
                    <a:cubicBezTo>
                      <a:pt x="20" y="33"/>
                      <a:pt x="21" y="33"/>
                      <a:pt x="22" y="33"/>
                    </a:cubicBezTo>
                    <a:cubicBezTo>
                      <a:pt x="35" y="33"/>
                      <a:pt x="42" y="27"/>
                      <a:pt x="42" y="16"/>
                    </a:cubicBezTo>
                    <a:cubicBezTo>
                      <a:pt x="42" y="8"/>
                      <a:pt x="37" y="4"/>
                      <a:pt x="28" y="4"/>
                    </a:cubicBezTo>
                    <a:cubicBezTo>
                      <a:pt x="27" y="4"/>
                      <a:pt x="27" y="4"/>
                      <a:pt x="24" y="4"/>
                    </a:cubicBezTo>
                    <a:lnTo>
                      <a:pt x="18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="" xmlns:a16="http://schemas.microsoft.com/office/drawing/2014/main" id="{6AD7DB3B-E638-4E8A-BE06-235D2CDD0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6200" y="6427788"/>
                <a:ext cx="206375" cy="146050"/>
              </a:xfrm>
              <a:custGeom>
                <a:avLst/>
                <a:gdLst>
                  <a:gd name="T0" fmla="*/ 13 w 61"/>
                  <a:gd name="T1" fmla="*/ 0 h 43"/>
                  <a:gd name="T2" fmla="*/ 15 w 61"/>
                  <a:gd name="T3" fmla="*/ 35 h 43"/>
                  <a:gd name="T4" fmla="*/ 31 w 61"/>
                  <a:gd name="T5" fmla="*/ 2 h 43"/>
                  <a:gd name="T6" fmla="*/ 37 w 61"/>
                  <a:gd name="T7" fmla="*/ 1 h 43"/>
                  <a:gd name="T8" fmla="*/ 39 w 61"/>
                  <a:gd name="T9" fmla="*/ 36 h 43"/>
                  <a:gd name="T10" fmla="*/ 43 w 61"/>
                  <a:gd name="T11" fmla="*/ 30 h 43"/>
                  <a:gd name="T12" fmla="*/ 53 w 61"/>
                  <a:gd name="T13" fmla="*/ 12 h 43"/>
                  <a:gd name="T14" fmla="*/ 52 w 61"/>
                  <a:gd name="T15" fmla="*/ 2 h 43"/>
                  <a:gd name="T16" fmla="*/ 56 w 61"/>
                  <a:gd name="T17" fmla="*/ 0 h 43"/>
                  <a:gd name="T18" fmla="*/ 61 w 61"/>
                  <a:gd name="T19" fmla="*/ 5 h 43"/>
                  <a:gd name="T20" fmla="*/ 38 w 61"/>
                  <a:gd name="T21" fmla="*/ 43 h 43"/>
                  <a:gd name="T22" fmla="*/ 33 w 61"/>
                  <a:gd name="T23" fmla="*/ 43 h 43"/>
                  <a:gd name="T24" fmla="*/ 31 w 61"/>
                  <a:gd name="T25" fmla="*/ 12 h 43"/>
                  <a:gd name="T26" fmla="*/ 14 w 61"/>
                  <a:gd name="T27" fmla="*/ 43 h 43"/>
                  <a:gd name="T28" fmla="*/ 8 w 61"/>
                  <a:gd name="T29" fmla="*/ 43 h 43"/>
                  <a:gd name="T30" fmla="*/ 9 w 61"/>
                  <a:gd name="T31" fmla="*/ 41 h 43"/>
                  <a:gd name="T32" fmla="*/ 7 w 61"/>
                  <a:gd name="T33" fmla="*/ 6 h 43"/>
                  <a:gd name="T34" fmla="*/ 0 w 61"/>
                  <a:gd name="T35" fmla="*/ 5 h 43"/>
                  <a:gd name="T36" fmla="*/ 0 w 61"/>
                  <a:gd name="T37" fmla="*/ 3 h 43"/>
                  <a:gd name="T38" fmla="*/ 10 w 61"/>
                  <a:gd name="T39" fmla="*/ 0 h 43"/>
                  <a:gd name="T40" fmla="*/ 13 w 61"/>
                  <a:gd name="T4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43">
                    <a:moveTo>
                      <a:pt x="13" y="0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25" y="16"/>
                      <a:pt x="27" y="12"/>
                      <a:pt x="31" y="2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2"/>
                      <a:pt x="38" y="21"/>
                      <a:pt x="39" y="36"/>
                    </a:cubicBezTo>
                    <a:cubicBezTo>
                      <a:pt x="41" y="33"/>
                      <a:pt x="42" y="32"/>
                      <a:pt x="43" y="30"/>
                    </a:cubicBezTo>
                    <a:cubicBezTo>
                      <a:pt x="48" y="23"/>
                      <a:pt x="52" y="17"/>
                      <a:pt x="53" y="1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3" y="1"/>
                      <a:pt x="54" y="0"/>
                      <a:pt x="56" y="0"/>
                    </a:cubicBezTo>
                    <a:cubicBezTo>
                      <a:pt x="59" y="0"/>
                      <a:pt x="61" y="2"/>
                      <a:pt x="61" y="5"/>
                    </a:cubicBezTo>
                    <a:cubicBezTo>
                      <a:pt x="61" y="11"/>
                      <a:pt x="56" y="19"/>
                      <a:pt x="38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7" y="20"/>
                      <a:pt x="23" y="26"/>
                      <a:pt x="14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16">
                <a:extLst>
                  <a:ext uri="{FF2B5EF4-FFF2-40B4-BE49-F238E27FC236}">
                    <a16:creationId xmlns="" xmlns:a16="http://schemas.microsoft.com/office/drawing/2014/main" id="{7C763E7E-D5A8-4710-BD2F-C3E7EAD8D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3688" y="6365875"/>
                <a:ext cx="173038" cy="211138"/>
              </a:xfrm>
              <a:custGeom>
                <a:avLst/>
                <a:gdLst>
                  <a:gd name="T0" fmla="*/ 49 w 51"/>
                  <a:gd name="T1" fmla="*/ 17 h 62"/>
                  <a:gd name="T2" fmla="*/ 45 w 51"/>
                  <a:gd name="T3" fmla="*/ 17 h 62"/>
                  <a:gd name="T4" fmla="*/ 45 w 51"/>
                  <a:gd name="T5" fmla="*/ 9 h 62"/>
                  <a:gd name="T6" fmla="*/ 44 w 51"/>
                  <a:gd name="T7" fmla="*/ 7 h 62"/>
                  <a:gd name="T8" fmla="*/ 35 w 51"/>
                  <a:gd name="T9" fmla="*/ 5 h 62"/>
                  <a:gd name="T10" fmla="*/ 9 w 51"/>
                  <a:gd name="T11" fmla="*/ 38 h 62"/>
                  <a:gd name="T12" fmla="*/ 27 w 51"/>
                  <a:gd name="T13" fmla="*/ 57 h 62"/>
                  <a:gd name="T14" fmla="*/ 34 w 51"/>
                  <a:gd name="T15" fmla="*/ 56 h 62"/>
                  <a:gd name="T16" fmla="*/ 36 w 51"/>
                  <a:gd name="T17" fmla="*/ 55 h 62"/>
                  <a:gd name="T18" fmla="*/ 40 w 51"/>
                  <a:gd name="T19" fmla="*/ 45 h 62"/>
                  <a:gd name="T20" fmla="*/ 44 w 51"/>
                  <a:gd name="T21" fmla="*/ 45 h 62"/>
                  <a:gd name="T22" fmla="*/ 41 w 51"/>
                  <a:gd name="T23" fmla="*/ 59 h 62"/>
                  <a:gd name="T24" fmla="*/ 24 w 51"/>
                  <a:gd name="T25" fmla="*/ 62 h 62"/>
                  <a:gd name="T26" fmla="*/ 0 w 51"/>
                  <a:gd name="T27" fmla="*/ 37 h 62"/>
                  <a:gd name="T28" fmla="*/ 35 w 51"/>
                  <a:gd name="T29" fmla="*/ 0 h 62"/>
                  <a:gd name="T30" fmla="*/ 51 w 51"/>
                  <a:gd name="T31" fmla="*/ 3 h 62"/>
                  <a:gd name="T32" fmla="*/ 49 w 51"/>
                  <a:gd name="T33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62">
                    <a:moveTo>
                      <a:pt x="49" y="17"/>
                    </a:move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1" y="5"/>
                      <a:pt x="39" y="5"/>
                      <a:pt x="35" y="5"/>
                    </a:cubicBezTo>
                    <a:cubicBezTo>
                      <a:pt x="20" y="5"/>
                      <a:pt x="9" y="19"/>
                      <a:pt x="9" y="38"/>
                    </a:cubicBezTo>
                    <a:cubicBezTo>
                      <a:pt x="9" y="50"/>
                      <a:pt x="15" y="57"/>
                      <a:pt x="27" y="57"/>
                    </a:cubicBezTo>
                    <a:cubicBezTo>
                      <a:pt x="29" y="57"/>
                      <a:pt x="31" y="57"/>
                      <a:pt x="34" y="56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4" y="61"/>
                      <a:pt x="29" y="62"/>
                      <a:pt x="24" y="62"/>
                    </a:cubicBezTo>
                    <a:cubicBezTo>
                      <a:pt x="9" y="62"/>
                      <a:pt x="0" y="52"/>
                      <a:pt x="0" y="37"/>
                    </a:cubicBezTo>
                    <a:cubicBezTo>
                      <a:pt x="0" y="17"/>
                      <a:pt x="16" y="0"/>
                      <a:pt x="35" y="0"/>
                    </a:cubicBezTo>
                    <a:cubicBezTo>
                      <a:pt x="40" y="0"/>
                      <a:pt x="45" y="1"/>
                      <a:pt x="51" y="3"/>
                    </a:cubicBezTo>
                    <a:lnTo>
                      <a:pt x="49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17">
                <a:extLst>
                  <a:ext uri="{FF2B5EF4-FFF2-40B4-BE49-F238E27FC236}">
                    <a16:creationId xmlns="" xmlns:a16="http://schemas.microsoft.com/office/drawing/2014/main" id="{7ED98CF3-1C19-4BCA-BF13-62DBB912D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813" y="6427788"/>
                <a:ext cx="146050" cy="146050"/>
              </a:xfrm>
              <a:custGeom>
                <a:avLst/>
                <a:gdLst>
                  <a:gd name="T0" fmla="*/ 15 w 43"/>
                  <a:gd name="T1" fmla="*/ 0 h 43"/>
                  <a:gd name="T2" fmla="*/ 14 w 43"/>
                  <a:gd name="T3" fmla="*/ 9 h 43"/>
                  <a:gd name="T4" fmla="*/ 31 w 43"/>
                  <a:gd name="T5" fmla="*/ 0 h 43"/>
                  <a:gd name="T6" fmla="*/ 38 w 43"/>
                  <a:gd name="T7" fmla="*/ 7 h 43"/>
                  <a:gd name="T8" fmla="*/ 37 w 43"/>
                  <a:gd name="T9" fmla="*/ 15 h 43"/>
                  <a:gd name="T10" fmla="*/ 34 w 43"/>
                  <a:gd name="T11" fmla="*/ 29 h 43"/>
                  <a:gd name="T12" fmla="*/ 33 w 43"/>
                  <a:gd name="T13" fmla="*/ 34 h 43"/>
                  <a:gd name="T14" fmla="*/ 38 w 43"/>
                  <a:gd name="T15" fmla="*/ 39 h 43"/>
                  <a:gd name="T16" fmla="*/ 43 w 43"/>
                  <a:gd name="T17" fmla="*/ 38 h 43"/>
                  <a:gd name="T18" fmla="*/ 43 w 43"/>
                  <a:gd name="T19" fmla="*/ 40 h 43"/>
                  <a:gd name="T20" fmla="*/ 32 w 43"/>
                  <a:gd name="T21" fmla="*/ 43 h 43"/>
                  <a:gd name="T22" fmla="*/ 26 w 43"/>
                  <a:gd name="T23" fmla="*/ 38 h 43"/>
                  <a:gd name="T24" fmla="*/ 26 w 43"/>
                  <a:gd name="T25" fmla="*/ 33 h 43"/>
                  <a:gd name="T26" fmla="*/ 30 w 43"/>
                  <a:gd name="T27" fmla="*/ 17 h 43"/>
                  <a:gd name="T28" fmla="*/ 31 w 43"/>
                  <a:gd name="T29" fmla="*/ 11 h 43"/>
                  <a:gd name="T30" fmla="*/ 26 w 43"/>
                  <a:gd name="T31" fmla="*/ 5 h 43"/>
                  <a:gd name="T32" fmla="*/ 13 w 43"/>
                  <a:gd name="T33" fmla="*/ 13 h 43"/>
                  <a:gd name="T34" fmla="*/ 8 w 43"/>
                  <a:gd name="T35" fmla="*/ 43 h 43"/>
                  <a:gd name="T36" fmla="*/ 0 w 43"/>
                  <a:gd name="T37" fmla="*/ 43 h 43"/>
                  <a:gd name="T38" fmla="*/ 7 w 43"/>
                  <a:gd name="T39" fmla="*/ 7 h 43"/>
                  <a:gd name="T40" fmla="*/ 0 w 43"/>
                  <a:gd name="T41" fmla="*/ 5 h 43"/>
                  <a:gd name="T42" fmla="*/ 0 w 43"/>
                  <a:gd name="T43" fmla="*/ 3 h 43"/>
                  <a:gd name="T44" fmla="*/ 13 w 43"/>
                  <a:gd name="T45" fmla="*/ 0 h 43"/>
                  <a:gd name="T46" fmla="*/ 15 w 43"/>
                  <a:gd name="T4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" h="43">
                    <a:moveTo>
                      <a:pt x="15" y="0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22" y="2"/>
                      <a:pt x="26" y="0"/>
                      <a:pt x="31" y="0"/>
                    </a:cubicBezTo>
                    <a:cubicBezTo>
                      <a:pt x="35" y="0"/>
                      <a:pt x="38" y="3"/>
                      <a:pt x="38" y="7"/>
                    </a:cubicBezTo>
                    <a:cubicBezTo>
                      <a:pt x="38" y="9"/>
                      <a:pt x="38" y="10"/>
                      <a:pt x="37" y="15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32"/>
                      <a:pt x="33" y="33"/>
                      <a:pt x="33" y="34"/>
                    </a:cubicBezTo>
                    <a:cubicBezTo>
                      <a:pt x="33" y="37"/>
                      <a:pt x="35" y="39"/>
                      <a:pt x="38" y="39"/>
                    </a:cubicBezTo>
                    <a:cubicBezTo>
                      <a:pt x="39" y="39"/>
                      <a:pt x="40" y="38"/>
                      <a:pt x="43" y="38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37" y="43"/>
                      <a:pt x="35" y="43"/>
                      <a:pt x="32" y="43"/>
                    </a:cubicBezTo>
                    <a:cubicBezTo>
                      <a:pt x="28" y="43"/>
                      <a:pt x="26" y="41"/>
                      <a:pt x="26" y="38"/>
                    </a:cubicBezTo>
                    <a:cubicBezTo>
                      <a:pt x="26" y="37"/>
                      <a:pt x="26" y="35"/>
                      <a:pt x="26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1" y="15"/>
                      <a:pt x="31" y="12"/>
                      <a:pt x="31" y="11"/>
                    </a:cubicBezTo>
                    <a:cubicBezTo>
                      <a:pt x="31" y="7"/>
                      <a:pt x="29" y="5"/>
                      <a:pt x="26" y="5"/>
                    </a:cubicBezTo>
                    <a:cubicBezTo>
                      <a:pt x="23" y="5"/>
                      <a:pt x="19" y="8"/>
                      <a:pt x="13" y="1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18">
                <a:extLst>
                  <a:ext uri="{FF2B5EF4-FFF2-40B4-BE49-F238E27FC236}">
                    <a16:creationId xmlns="" xmlns:a16="http://schemas.microsoft.com/office/drawing/2014/main" id="{0EAF710A-DF8C-4904-AD74-AD5630C022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3738" y="6427788"/>
                <a:ext cx="106363" cy="146050"/>
              </a:xfrm>
              <a:custGeom>
                <a:avLst/>
                <a:gdLst>
                  <a:gd name="T0" fmla="*/ 30 w 31"/>
                  <a:gd name="T1" fmla="*/ 35 h 43"/>
                  <a:gd name="T2" fmla="*/ 13 w 31"/>
                  <a:gd name="T3" fmla="*/ 43 h 43"/>
                  <a:gd name="T4" fmla="*/ 0 w 31"/>
                  <a:gd name="T5" fmla="*/ 27 h 43"/>
                  <a:gd name="T6" fmla="*/ 10 w 31"/>
                  <a:gd name="T7" fmla="*/ 5 h 43"/>
                  <a:gd name="T8" fmla="*/ 22 w 31"/>
                  <a:gd name="T9" fmla="*/ 0 h 43"/>
                  <a:gd name="T10" fmla="*/ 31 w 31"/>
                  <a:gd name="T11" fmla="*/ 9 h 43"/>
                  <a:gd name="T12" fmla="*/ 7 w 31"/>
                  <a:gd name="T13" fmla="*/ 23 h 43"/>
                  <a:gd name="T14" fmla="*/ 7 w 31"/>
                  <a:gd name="T15" fmla="*/ 27 h 43"/>
                  <a:gd name="T16" fmla="*/ 16 w 31"/>
                  <a:gd name="T17" fmla="*/ 38 h 43"/>
                  <a:gd name="T18" fmla="*/ 30 w 31"/>
                  <a:gd name="T19" fmla="*/ 31 h 43"/>
                  <a:gd name="T20" fmla="*/ 30 w 31"/>
                  <a:gd name="T21" fmla="*/ 35 h 43"/>
                  <a:gd name="T22" fmla="*/ 19 w 31"/>
                  <a:gd name="T23" fmla="*/ 17 h 43"/>
                  <a:gd name="T24" fmla="*/ 25 w 31"/>
                  <a:gd name="T25" fmla="*/ 9 h 43"/>
                  <a:gd name="T26" fmla="*/ 20 w 31"/>
                  <a:gd name="T27" fmla="*/ 4 h 43"/>
                  <a:gd name="T28" fmla="*/ 7 w 31"/>
                  <a:gd name="T29" fmla="*/ 20 h 43"/>
                  <a:gd name="T30" fmla="*/ 19 w 31"/>
                  <a:gd name="T31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43">
                    <a:moveTo>
                      <a:pt x="30" y="35"/>
                    </a:moveTo>
                    <a:cubicBezTo>
                      <a:pt x="24" y="41"/>
                      <a:pt x="19" y="43"/>
                      <a:pt x="13" y="43"/>
                    </a:cubicBezTo>
                    <a:cubicBezTo>
                      <a:pt x="5" y="43"/>
                      <a:pt x="0" y="37"/>
                      <a:pt x="0" y="27"/>
                    </a:cubicBezTo>
                    <a:cubicBezTo>
                      <a:pt x="0" y="18"/>
                      <a:pt x="4" y="10"/>
                      <a:pt x="10" y="5"/>
                    </a:cubicBezTo>
                    <a:cubicBezTo>
                      <a:pt x="14" y="2"/>
                      <a:pt x="18" y="0"/>
                      <a:pt x="22" y="0"/>
                    </a:cubicBezTo>
                    <a:cubicBezTo>
                      <a:pt x="27" y="0"/>
                      <a:pt x="31" y="4"/>
                      <a:pt x="31" y="9"/>
                    </a:cubicBezTo>
                    <a:cubicBezTo>
                      <a:pt x="31" y="17"/>
                      <a:pt x="22" y="22"/>
                      <a:pt x="7" y="23"/>
                    </a:cubicBezTo>
                    <a:cubicBezTo>
                      <a:pt x="7" y="24"/>
                      <a:pt x="7" y="26"/>
                      <a:pt x="7" y="27"/>
                    </a:cubicBezTo>
                    <a:cubicBezTo>
                      <a:pt x="7" y="34"/>
                      <a:pt x="10" y="38"/>
                      <a:pt x="16" y="38"/>
                    </a:cubicBezTo>
                    <a:cubicBezTo>
                      <a:pt x="20" y="38"/>
                      <a:pt x="24" y="36"/>
                      <a:pt x="30" y="31"/>
                    </a:cubicBezTo>
                    <a:lnTo>
                      <a:pt x="30" y="35"/>
                    </a:lnTo>
                    <a:close/>
                    <a:moveTo>
                      <a:pt x="19" y="17"/>
                    </a:moveTo>
                    <a:cubicBezTo>
                      <a:pt x="23" y="14"/>
                      <a:pt x="25" y="12"/>
                      <a:pt x="25" y="9"/>
                    </a:cubicBezTo>
                    <a:cubicBezTo>
                      <a:pt x="25" y="6"/>
                      <a:pt x="23" y="4"/>
                      <a:pt x="20" y="4"/>
                    </a:cubicBezTo>
                    <a:cubicBezTo>
                      <a:pt x="15" y="4"/>
                      <a:pt x="10" y="10"/>
                      <a:pt x="7" y="20"/>
                    </a:cubicBezTo>
                    <a:cubicBezTo>
                      <a:pt x="13" y="20"/>
                      <a:pt x="16" y="19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19">
                <a:extLst>
                  <a:ext uri="{FF2B5EF4-FFF2-40B4-BE49-F238E27FC236}">
                    <a16:creationId xmlns="" xmlns:a16="http://schemas.microsoft.com/office/drawing/2014/main" id="{99ECD273-EE82-4E0A-AC8F-03E626885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325" y="6399213"/>
                <a:ext cx="88900" cy="174625"/>
              </a:xfrm>
              <a:custGeom>
                <a:avLst/>
                <a:gdLst>
                  <a:gd name="T0" fmla="*/ 15 w 26"/>
                  <a:gd name="T1" fmla="*/ 0 h 51"/>
                  <a:gd name="T2" fmla="*/ 13 w 26"/>
                  <a:gd name="T3" fmla="*/ 10 h 51"/>
                  <a:gd name="T4" fmla="*/ 26 w 26"/>
                  <a:gd name="T5" fmla="*/ 10 h 51"/>
                  <a:gd name="T6" fmla="*/ 26 w 26"/>
                  <a:gd name="T7" fmla="*/ 13 h 51"/>
                  <a:gd name="T8" fmla="*/ 13 w 26"/>
                  <a:gd name="T9" fmla="*/ 13 h 51"/>
                  <a:gd name="T10" fmla="*/ 8 w 26"/>
                  <a:gd name="T11" fmla="*/ 37 h 51"/>
                  <a:gd name="T12" fmla="*/ 8 w 26"/>
                  <a:gd name="T13" fmla="*/ 41 h 51"/>
                  <a:gd name="T14" fmla="*/ 13 w 26"/>
                  <a:gd name="T15" fmla="*/ 46 h 51"/>
                  <a:gd name="T16" fmla="*/ 21 w 26"/>
                  <a:gd name="T17" fmla="*/ 44 h 51"/>
                  <a:gd name="T18" fmla="*/ 21 w 26"/>
                  <a:gd name="T19" fmla="*/ 47 h 51"/>
                  <a:gd name="T20" fmla="*/ 7 w 26"/>
                  <a:gd name="T21" fmla="*/ 51 h 51"/>
                  <a:gd name="T22" fmla="*/ 0 w 26"/>
                  <a:gd name="T23" fmla="*/ 43 h 51"/>
                  <a:gd name="T24" fmla="*/ 1 w 26"/>
                  <a:gd name="T25" fmla="*/ 37 h 51"/>
                  <a:gd name="T26" fmla="*/ 6 w 26"/>
                  <a:gd name="T27" fmla="*/ 13 h 51"/>
                  <a:gd name="T28" fmla="*/ 0 w 26"/>
                  <a:gd name="T29" fmla="*/ 14 h 51"/>
                  <a:gd name="T30" fmla="*/ 0 w 26"/>
                  <a:gd name="T31" fmla="*/ 11 h 51"/>
                  <a:gd name="T32" fmla="*/ 7 w 26"/>
                  <a:gd name="T33" fmla="*/ 8 h 51"/>
                  <a:gd name="T34" fmla="*/ 11 w 26"/>
                  <a:gd name="T35" fmla="*/ 0 h 51"/>
                  <a:gd name="T36" fmla="*/ 15 w 26"/>
                  <a:gd name="T3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51">
                    <a:moveTo>
                      <a:pt x="15" y="0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8" y="44"/>
                      <a:pt x="9" y="46"/>
                      <a:pt x="13" y="46"/>
                    </a:cubicBezTo>
                    <a:cubicBezTo>
                      <a:pt x="15" y="46"/>
                      <a:pt x="18" y="46"/>
                      <a:pt x="21" y="4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15" y="50"/>
                      <a:pt x="11" y="51"/>
                      <a:pt x="7" y="51"/>
                    </a:cubicBezTo>
                    <a:cubicBezTo>
                      <a:pt x="3" y="51"/>
                      <a:pt x="0" y="48"/>
                      <a:pt x="0" y="43"/>
                    </a:cubicBezTo>
                    <a:cubicBezTo>
                      <a:pt x="0" y="41"/>
                      <a:pt x="1" y="40"/>
                      <a:pt x="1" y="37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20">
                <a:extLst>
                  <a:ext uri="{FF2B5EF4-FFF2-40B4-BE49-F238E27FC236}">
                    <a16:creationId xmlns="" xmlns:a16="http://schemas.microsoft.com/office/drawing/2014/main" id="{0FB38B37-6430-40DB-972E-F8570CCEE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0750" y="6427788"/>
                <a:ext cx="204788" cy="146050"/>
              </a:xfrm>
              <a:custGeom>
                <a:avLst/>
                <a:gdLst>
                  <a:gd name="T0" fmla="*/ 13 w 60"/>
                  <a:gd name="T1" fmla="*/ 0 h 43"/>
                  <a:gd name="T2" fmla="*/ 15 w 60"/>
                  <a:gd name="T3" fmla="*/ 35 h 43"/>
                  <a:gd name="T4" fmla="*/ 31 w 60"/>
                  <a:gd name="T5" fmla="*/ 2 h 43"/>
                  <a:gd name="T6" fmla="*/ 37 w 60"/>
                  <a:gd name="T7" fmla="*/ 1 h 43"/>
                  <a:gd name="T8" fmla="*/ 39 w 60"/>
                  <a:gd name="T9" fmla="*/ 36 h 43"/>
                  <a:gd name="T10" fmla="*/ 43 w 60"/>
                  <a:gd name="T11" fmla="*/ 30 h 43"/>
                  <a:gd name="T12" fmla="*/ 53 w 60"/>
                  <a:gd name="T13" fmla="*/ 12 h 43"/>
                  <a:gd name="T14" fmla="*/ 51 w 60"/>
                  <a:gd name="T15" fmla="*/ 2 h 43"/>
                  <a:gd name="T16" fmla="*/ 56 w 60"/>
                  <a:gd name="T17" fmla="*/ 0 h 43"/>
                  <a:gd name="T18" fmla="*/ 60 w 60"/>
                  <a:gd name="T19" fmla="*/ 5 h 43"/>
                  <a:gd name="T20" fmla="*/ 38 w 60"/>
                  <a:gd name="T21" fmla="*/ 43 h 43"/>
                  <a:gd name="T22" fmla="*/ 33 w 60"/>
                  <a:gd name="T23" fmla="*/ 43 h 43"/>
                  <a:gd name="T24" fmla="*/ 31 w 60"/>
                  <a:gd name="T25" fmla="*/ 12 h 43"/>
                  <a:gd name="T26" fmla="*/ 14 w 60"/>
                  <a:gd name="T27" fmla="*/ 43 h 43"/>
                  <a:gd name="T28" fmla="*/ 8 w 60"/>
                  <a:gd name="T29" fmla="*/ 43 h 43"/>
                  <a:gd name="T30" fmla="*/ 9 w 60"/>
                  <a:gd name="T31" fmla="*/ 41 h 43"/>
                  <a:gd name="T32" fmla="*/ 6 w 60"/>
                  <a:gd name="T33" fmla="*/ 6 h 43"/>
                  <a:gd name="T34" fmla="*/ 0 w 60"/>
                  <a:gd name="T35" fmla="*/ 5 h 43"/>
                  <a:gd name="T36" fmla="*/ 0 w 60"/>
                  <a:gd name="T37" fmla="*/ 3 h 43"/>
                  <a:gd name="T38" fmla="*/ 10 w 60"/>
                  <a:gd name="T39" fmla="*/ 0 h 43"/>
                  <a:gd name="T40" fmla="*/ 13 w 60"/>
                  <a:gd name="T4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43">
                    <a:moveTo>
                      <a:pt x="13" y="0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25" y="16"/>
                      <a:pt x="27" y="12"/>
                      <a:pt x="31" y="2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2"/>
                      <a:pt x="38" y="21"/>
                      <a:pt x="39" y="36"/>
                    </a:cubicBezTo>
                    <a:cubicBezTo>
                      <a:pt x="41" y="33"/>
                      <a:pt x="42" y="32"/>
                      <a:pt x="43" y="30"/>
                    </a:cubicBezTo>
                    <a:cubicBezTo>
                      <a:pt x="48" y="23"/>
                      <a:pt x="52" y="17"/>
                      <a:pt x="53" y="1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3" y="1"/>
                      <a:pt x="54" y="0"/>
                      <a:pt x="56" y="0"/>
                    </a:cubicBezTo>
                    <a:cubicBezTo>
                      <a:pt x="59" y="0"/>
                      <a:pt x="60" y="2"/>
                      <a:pt x="60" y="5"/>
                    </a:cubicBezTo>
                    <a:cubicBezTo>
                      <a:pt x="60" y="11"/>
                      <a:pt x="56" y="19"/>
                      <a:pt x="38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7" y="20"/>
                      <a:pt x="23" y="26"/>
                      <a:pt x="14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 21">
                <a:extLst>
                  <a:ext uri="{FF2B5EF4-FFF2-40B4-BE49-F238E27FC236}">
                    <a16:creationId xmlns="" xmlns:a16="http://schemas.microsoft.com/office/drawing/2014/main" id="{9EBE54CF-B356-4444-84F6-9DFE98D47F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8713" y="6427788"/>
                <a:ext cx="128588" cy="146050"/>
              </a:xfrm>
              <a:custGeom>
                <a:avLst/>
                <a:gdLst>
                  <a:gd name="T0" fmla="*/ 38 w 38"/>
                  <a:gd name="T1" fmla="*/ 17 h 43"/>
                  <a:gd name="T2" fmla="*/ 15 w 38"/>
                  <a:gd name="T3" fmla="*/ 43 h 43"/>
                  <a:gd name="T4" fmla="*/ 0 w 38"/>
                  <a:gd name="T5" fmla="*/ 27 h 43"/>
                  <a:gd name="T6" fmla="*/ 23 w 38"/>
                  <a:gd name="T7" fmla="*/ 0 h 43"/>
                  <a:gd name="T8" fmla="*/ 38 w 38"/>
                  <a:gd name="T9" fmla="*/ 17 h 43"/>
                  <a:gd name="T10" fmla="*/ 8 w 38"/>
                  <a:gd name="T11" fmla="*/ 26 h 43"/>
                  <a:gd name="T12" fmla="*/ 16 w 38"/>
                  <a:gd name="T13" fmla="*/ 40 h 43"/>
                  <a:gd name="T14" fmla="*/ 30 w 38"/>
                  <a:gd name="T15" fmla="*/ 17 h 43"/>
                  <a:gd name="T16" fmla="*/ 22 w 38"/>
                  <a:gd name="T17" fmla="*/ 4 h 43"/>
                  <a:gd name="T18" fmla="*/ 8 w 38"/>
                  <a:gd name="T19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43">
                    <a:moveTo>
                      <a:pt x="38" y="17"/>
                    </a:moveTo>
                    <a:cubicBezTo>
                      <a:pt x="38" y="31"/>
                      <a:pt x="28" y="43"/>
                      <a:pt x="15" y="43"/>
                    </a:cubicBezTo>
                    <a:cubicBezTo>
                      <a:pt x="6" y="43"/>
                      <a:pt x="0" y="37"/>
                      <a:pt x="0" y="27"/>
                    </a:cubicBezTo>
                    <a:cubicBezTo>
                      <a:pt x="0" y="12"/>
                      <a:pt x="10" y="0"/>
                      <a:pt x="23" y="0"/>
                    </a:cubicBezTo>
                    <a:cubicBezTo>
                      <a:pt x="32" y="0"/>
                      <a:pt x="38" y="7"/>
                      <a:pt x="38" y="17"/>
                    </a:cubicBezTo>
                    <a:close/>
                    <a:moveTo>
                      <a:pt x="8" y="26"/>
                    </a:moveTo>
                    <a:cubicBezTo>
                      <a:pt x="8" y="35"/>
                      <a:pt x="11" y="40"/>
                      <a:pt x="16" y="40"/>
                    </a:cubicBezTo>
                    <a:cubicBezTo>
                      <a:pt x="24" y="40"/>
                      <a:pt x="30" y="30"/>
                      <a:pt x="30" y="17"/>
                    </a:cubicBezTo>
                    <a:cubicBezTo>
                      <a:pt x="30" y="8"/>
                      <a:pt x="27" y="4"/>
                      <a:pt x="22" y="4"/>
                    </a:cubicBezTo>
                    <a:cubicBezTo>
                      <a:pt x="14" y="4"/>
                      <a:pt x="8" y="14"/>
                      <a:pt x="8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22">
                <a:extLst>
                  <a:ext uri="{FF2B5EF4-FFF2-40B4-BE49-F238E27FC236}">
                    <a16:creationId xmlns="" xmlns:a16="http://schemas.microsoft.com/office/drawing/2014/main" id="{F732AA7D-382E-4BB5-9704-E3C3E7EDE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4763" y="6427788"/>
                <a:ext cx="111125" cy="146050"/>
              </a:xfrm>
              <a:custGeom>
                <a:avLst/>
                <a:gdLst>
                  <a:gd name="T0" fmla="*/ 15 w 33"/>
                  <a:gd name="T1" fmla="*/ 0 h 43"/>
                  <a:gd name="T2" fmla="*/ 12 w 33"/>
                  <a:gd name="T3" fmla="*/ 12 h 43"/>
                  <a:gd name="T4" fmla="*/ 28 w 33"/>
                  <a:gd name="T5" fmla="*/ 0 h 43"/>
                  <a:gd name="T6" fmla="*/ 33 w 33"/>
                  <a:gd name="T7" fmla="*/ 5 h 43"/>
                  <a:gd name="T8" fmla="*/ 27 w 33"/>
                  <a:gd name="T9" fmla="*/ 10 h 43"/>
                  <a:gd name="T10" fmla="*/ 26 w 33"/>
                  <a:gd name="T11" fmla="*/ 10 h 43"/>
                  <a:gd name="T12" fmla="*/ 24 w 33"/>
                  <a:gd name="T13" fmla="*/ 6 h 43"/>
                  <a:gd name="T14" fmla="*/ 11 w 33"/>
                  <a:gd name="T15" fmla="*/ 22 h 43"/>
                  <a:gd name="T16" fmla="*/ 8 w 33"/>
                  <a:gd name="T17" fmla="*/ 43 h 43"/>
                  <a:gd name="T18" fmla="*/ 0 w 33"/>
                  <a:gd name="T19" fmla="*/ 43 h 43"/>
                  <a:gd name="T20" fmla="*/ 8 w 33"/>
                  <a:gd name="T21" fmla="*/ 7 h 43"/>
                  <a:gd name="T22" fmla="*/ 0 w 33"/>
                  <a:gd name="T23" fmla="*/ 5 h 43"/>
                  <a:gd name="T24" fmla="*/ 0 w 33"/>
                  <a:gd name="T25" fmla="*/ 3 h 43"/>
                  <a:gd name="T26" fmla="*/ 13 w 33"/>
                  <a:gd name="T27" fmla="*/ 0 h 43"/>
                  <a:gd name="T28" fmla="*/ 15 w 33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43">
                    <a:moveTo>
                      <a:pt x="15" y="0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19" y="4"/>
                      <a:pt x="23" y="0"/>
                      <a:pt x="28" y="0"/>
                    </a:cubicBezTo>
                    <a:cubicBezTo>
                      <a:pt x="31" y="0"/>
                      <a:pt x="33" y="2"/>
                      <a:pt x="33" y="5"/>
                    </a:cubicBezTo>
                    <a:cubicBezTo>
                      <a:pt x="33" y="8"/>
                      <a:pt x="30" y="10"/>
                      <a:pt x="2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6" y="9"/>
                      <a:pt x="13" y="13"/>
                      <a:pt x="11" y="22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23">
                <a:extLst>
                  <a:ext uri="{FF2B5EF4-FFF2-40B4-BE49-F238E27FC236}">
                    <a16:creationId xmlns="" xmlns:a16="http://schemas.microsoft.com/office/drawing/2014/main" id="{8F741790-0830-43D8-85BB-AA6AC2F43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6351588"/>
                <a:ext cx="139700" cy="222250"/>
              </a:xfrm>
              <a:custGeom>
                <a:avLst/>
                <a:gdLst>
                  <a:gd name="T0" fmla="*/ 20 w 41"/>
                  <a:gd name="T1" fmla="*/ 0 h 65"/>
                  <a:gd name="T2" fmla="*/ 11 w 41"/>
                  <a:gd name="T3" fmla="*/ 44 h 65"/>
                  <a:gd name="T4" fmla="*/ 27 w 41"/>
                  <a:gd name="T5" fmla="*/ 27 h 65"/>
                  <a:gd name="T6" fmla="*/ 35 w 41"/>
                  <a:gd name="T7" fmla="*/ 22 h 65"/>
                  <a:gd name="T8" fmla="*/ 40 w 41"/>
                  <a:gd name="T9" fmla="*/ 27 h 65"/>
                  <a:gd name="T10" fmla="*/ 35 w 41"/>
                  <a:gd name="T11" fmla="*/ 32 h 65"/>
                  <a:gd name="T12" fmla="*/ 32 w 41"/>
                  <a:gd name="T13" fmla="*/ 29 h 65"/>
                  <a:gd name="T14" fmla="*/ 21 w 41"/>
                  <a:gd name="T15" fmla="*/ 38 h 65"/>
                  <a:gd name="T16" fmla="*/ 29 w 41"/>
                  <a:gd name="T17" fmla="*/ 55 h 65"/>
                  <a:gd name="T18" fmla="*/ 37 w 41"/>
                  <a:gd name="T19" fmla="*/ 61 h 65"/>
                  <a:gd name="T20" fmla="*/ 41 w 41"/>
                  <a:gd name="T21" fmla="*/ 60 h 65"/>
                  <a:gd name="T22" fmla="*/ 41 w 41"/>
                  <a:gd name="T23" fmla="*/ 63 h 65"/>
                  <a:gd name="T24" fmla="*/ 31 w 41"/>
                  <a:gd name="T25" fmla="*/ 65 h 65"/>
                  <a:gd name="T26" fmla="*/ 23 w 41"/>
                  <a:gd name="T27" fmla="*/ 58 h 65"/>
                  <a:gd name="T28" fmla="*/ 15 w 41"/>
                  <a:gd name="T29" fmla="*/ 43 h 65"/>
                  <a:gd name="T30" fmla="*/ 10 w 41"/>
                  <a:gd name="T31" fmla="*/ 48 h 65"/>
                  <a:gd name="T32" fmla="*/ 8 w 41"/>
                  <a:gd name="T33" fmla="*/ 65 h 65"/>
                  <a:gd name="T34" fmla="*/ 0 w 41"/>
                  <a:gd name="T35" fmla="*/ 65 h 65"/>
                  <a:gd name="T36" fmla="*/ 12 w 41"/>
                  <a:gd name="T37" fmla="*/ 5 h 65"/>
                  <a:gd name="T38" fmla="*/ 4 w 41"/>
                  <a:gd name="T39" fmla="*/ 5 h 65"/>
                  <a:gd name="T40" fmla="*/ 4 w 41"/>
                  <a:gd name="T41" fmla="*/ 2 h 65"/>
                  <a:gd name="T42" fmla="*/ 18 w 41"/>
                  <a:gd name="T43" fmla="*/ 0 h 65"/>
                  <a:gd name="T44" fmla="*/ 20 w 41"/>
                  <a:gd name="T4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" h="65">
                    <a:moveTo>
                      <a:pt x="20" y="0"/>
                    </a:moveTo>
                    <a:cubicBezTo>
                      <a:pt x="11" y="44"/>
                      <a:pt x="11" y="44"/>
                      <a:pt x="11" y="44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30" y="24"/>
                      <a:pt x="33" y="22"/>
                      <a:pt x="35" y="22"/>
                    </a:cubicBezTo>
                    <a:cubicBezTo>
                      <a:pt x="38" y="22"/>
                      <a:pt x="40" y="24"/>
                      <a:pt x="40" y="27"/>
                    </a:cubicBezTo>
                    <a:cubicBezTo>
                      <a:pt x="40" y="29"/>
                      <a:pt x="39" y="30"/>
                      <a:pt x="35" y="32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28" y="31"/>
                      <a:pt x="26" y="33"/>
                      <a:pt x="21" y="38"/>
                    </a:cubicBezTo>
                    <a:cubicBezTo>
                      <a:pt x="25" y="49"/>
                      <a:pt x="26" y="51"/>
                      <a:pt x="29" y="55"/>
                    </a:cubicBezTo>
                    <a:cubicBezTo>
                      <a:pt x="31" y="59"/>
                      <a:pt x="34" y="61"/>
                      <a:pt x="37" y="61"/>
                    </a:cubicBezTo>
                    <a:cubicBezTo>
                      <a:pt x="38" y="61"/>
                      <a:pt x="40" y="61"/>
                      <a:pt x="41" y="60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36" y="64"/>
                      <a:pt x="33" y="65"/>
                      <a:pt x="31" y="65"/>
                    </a:cubicBezTo>
                    <a:cubicBezTo>
                      <a:pt x="28" y="65"/>
                      <a:pt x="25" y="63"/>
                      <a:pt x="23" y="58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24">
                <a:extLst>
                  <a:ext uri="{FF2B5EF4-FFF2-40B4-BE49-F238E27FC236}">
                    <a16:creationId xmlns="" xmlns:a16="http://schemas.microsoft.com/office/drawing/2014/main" id="{005C35BB-52BE-41DD-B5EF-F66B0DF7DB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8550" y="5445125"/>
                <a:ext cx="3849688" cy="822325"/>
              </a:xfrm>
              <a:custGeom>
                <a:avLst/>
                <a:gdLst>
                  <a:gd name="T0" fmla="*/ 804 w 1134"/>
                  <a:gd name="T1" fmla="*/ 203 h 241"/>
                  <a:gd name="T2" fmla="*/ 750 w 1134"/>
                  <a:gd name="T3" fmla="*/ 182 h 241"/>
                  <a:gd name="T4" fmla="*/ 403 w 1134"/>
                  <a:gd name="T5" fmla="*/ 162 h 241"/>
                  <a:gd name="T6" fmla="*/ 423 w 1134"/>
                  <a:gd name="T7" fmla="*/ 119 h 241"/>
                  <a:gd name="T8" fmla="*/ 1017 w 1134"/>
                  <a:gd name="T9" fmla="*/ 134 h 241"/>
                  <a:gd name="T10" fmla="*/ 659 w 1134"/>
                  <a:gd name="T11" fmla="*/ 105 h 241"/>
                  <a:gd name="T12" fmla="*/ 659 w 1134"/>
                  <a:gd name="T13" fmla="*/ 105 h 241"/>
                  <a:gd name="T14" fmla="*/ 775 w 1134"/>
                  <a:gd name="T15" fmla="*/ 70 h 241"/>
                  <a:gd name="T16" fmla="*/ 991 w 1134"/>
                  <a:gd name="T17" fmla="*/ 74 h 241"/>
                  <a:gd name="T18" fmla="*/ 937 w 1134"/>
                  <a:gd name="T19" fmla="*/ 74 h 241"/>
                  <a:gd name="T20" fmla="*/ 927 w 1134"/>
                  <a:gd name="T21" fmla="*/ 143 h 241"/>
                  <a:gd name="T22" fmla="*/ 916 w 1134"/>
                  <a:gd name="T23" fmla="*/ 74 h 241"/>
                  <a:gd name="T24" fmla="*/ 773 w 1134"/>
                  <a:gd name="T25" fmla="*/ 56 h 241"/>
                  <a:gd name="T26" fmla="*/ 729 w 1134"/>
                  <a:gd name="T27" fmla="*/ 163 h 241"/>
                  <a:gd name="T28" fmla="*/ 767 w 1134"/>
                  <a:gd name="T29" fmla="*/ 240 h 241"/>
                  <a:gd name="T30" fmla="*/ 761 w 1134"/>
                  <a:gd name="T31" fmla="*/ 156 h 241"/>
                  <a:gd name="T32" fmla="*/ 774 w 1134"/>
                  <a:gd name="T33" fmla="*/ 141 h 241"/>
                  <a:gd name="T34" fmla="*/ 852 w 1134"/>
                  <a:gd name="T35" fmla="*/ 77 h 241"/>
                  <a:gd name="T36" fmla="*/ 872 w 1134"/>
                  <a:gd name="T37" fmla="*/ 195 h 241"/>
                  <a:gd name="T38" fmla="*/ 926 w 1134"/>
                  <a:gd name="T39" fmla="*/ 190 h 241"/>
                  <a:gd name="T40" fmla="*/ 642 w 1134"/>
                  <a:gd name="T41" fmla="*/ 55 h 241"/>
                  <a:gd name="T42" fmla="*/ 701 w 1134"/>
                  <a:gd name="T43" fmla="*/ 172 h 241"/>
                  <a:gd name="T44" fmla="*/ 617 w 1134"/>
                  <a:gd name="T45" fmla="*/ 121 h 241"/>
                  <a:gd name="T46" fmla="*/ 642 w 1134"/>
                  <a:gd name="T47" fmla="*/ 55 h 241"/>
                  <a:gd name="T48" fmla="*/ 466 w 1134"/>
                  <a:gd name="T49" fmla="*/ 109 h 241"/>
                  <a:gd name="T50" fmla="*/ 345 w 1134"/>
                  <a:gd name="T51" fmla="*/ 87 h 241"/>
                  <a:gd name="T52" fmla="*/ 391 w 1134"/>
                  <a:gd name="T53" fmla="*/ 70 h 241"/>
                  <a:gd name="T54" fmla="*/ 354 w 1134"/>
                  <a:gd name="T55" fmla="*/ 123 h 241"/>
                  <a:gd name="T56" fmla="*/ 423 w 1134"/>
                  <a:gd name="T57" fmla="*/ 170 h 241"/>
                  <a:gd name="T58" fmla="*/ 483 w 1134"/>
                  <a:gd name="T59" fmla="*/ 171 h 241"/>
                  <a:gd name="T60" fmla="*/ 280 w 1134"/>
                  <a:gd name="T61" fmla="*/ 84 h 241"/>
                  <a:gd name="T62" fmla="*/ 221 w 1134"/>
                  <a:gd name="T63" fmla="*/ 70 h 241"/>
                  <a:gd name="T64" fmla="*/ 239 w 1134"/>
                  <a:gd name="T65" fmla="*/ 166 h 241"/>
                  <a:gd name="T66" fmla="*/ 223 w 1134"/>
                  <a:gd name="T67" fmla="*/ 184 h 241"/>
                  <a:gd name="T68" fmla="*/ 285 w 1134"/>
                  <a:gd name="T69" fmla="*/ 170 h 241"/>
                  <a:gd name="T70" fmla="*/ 288 w 1134"/>
                  <a:gd name="T71" fmla="*/ 93 h 241"/>
                  <a:gd name="T72" fmla="*/ 338 w 1134"/>
                  <a:gd name="T73" fmla="*/ 60 h 241"/>
                  <a:gd name="T74" fmla="*/ 62 w 1134"/>
                  <a:gd name="T75" fmla="*/ 103 h 241"/>
                  <a:gd name="T76" fmla="*/ 82 w 1134"/>
                  <a:gd name="T77" fmla="*/ 77 h 241"/>
                  <a:gd name="T78" fmla="*/ 107 w 1134"/>
                  <a:gd name="T79" fmla="*/ 100 h 241"/>
                  <a:gd name="T80" fmla="*/ 2 w 1134"/>
                  <a:gd name="T81" fmla="*/ 95 h 241"/>
                  <a:gd name="T82" fmla="*/ 50 w 1134"/>
                  <a:gd name="T83" fmla="*/ 170 h 241"/>
                  <a:gd name="T84" fmla="*/ 19 w 1134"/>
                  <a:gd name="T85" fmla="*/ 138 h 241"/>
                  <a:gd name="T86" fmla="*/ 55 w 1134"/>
                  <a:gd name="T87" fmla="*/ 187 h 241"/>
                  <a:gd name="T88" fmla="*/ 1048 w 1134"/>
                  <a:gd name="T89" fmla="*/ 32 h 241"/>
                  <a:gd name="T90" fmla="*/ 1034 w 1134"/>
                  <a:gd name="T91" fmla="*/ 47 h 241"/>
                  <a:gd name="T92" fmla="*/ 536 w 1134"/>
                  <a:gd name="T93" fmla="*/ 26 h 241"/>
                  <a:gd name="T94" fmla="*/ 476 w 1134"/>
                  <a:gd name="T95" fmla="*/ 69 h 241"/>
                  <a:gd name="T96" fmla="*/ 494 w 1134"/>
                  <a:gd name="T97" fmla="*/ 156 h 241"/>
                  <a:gd name="T98" fmla="*/ 572 w 1134"/>
                  <a:gd name="T99" fmla="*/ 161 h 241"/>
                  <a:gd name="T100" fmla="*/ 536 w 1134"/>
                  <a:gd name="T101" fmla="*/ 80 h 241"/>
                  <a:gd name="T102" fmla="*/ 536 w 1134"/>
                  <a:gd name="T103" fmla="*/ 62 h 241"/>
                  <a:gd name="T104" fmla="*/ 155 w 1134"/>
                  <a:gd name="T105" fmla="*/ 26 h 241"/>
                  <a:gd name="T106" fmla="*/ 117 w 1134"/>
                  <a:gd name="T107" fmla="*/ 80 h 241"/>
                  <a:gd name="T108" fmla="*/ 169 w 1134"/>
                  <a:gd name="T109" fmla="*/ 186 h 241"/>
                  <a:gd name="T110" fmla="*/ 201 w 1134"/>
                  <a:gd name="T111" fmla="*/ 162 h 241"/>
                  <a:gd name="T112" fmla="*/ 213 w 1134"/>
                  <a:gd name="T113" fmla="*/ 80 h 241"/>
                  <a:gd name="T114" fmla="*/ 1107 w 1134"/>
                  <a:gd name="T115" fmla="*/ 149 h 241"/>
                  <a:gd name="T116" fmla="*/ 1087 w 1134"/>
                  <a:gd name="T117" fmla="*/ 124 h 241"/>
                  <a:gd name="T118" fmla="*/ 1048 w 1134"/>
                  <a:gd name="T119" fmla="*/ 0 h 241"/>
                  <a:gd name="T120" fmla="*/ 981 w 1134"/>
                  <a:gd name="T121" fmla="*/ 135 h 241"/>
                  <a:gd name="T122" fmla="*/ 1091 w 1134"/>
                  <a:gd name="T123" fmla="*/ 18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34" h="241">
                    <a:moveTo>
                      <a:pt x="750" y="182"/>
                    </a:moveTo>
                    <a:cubicBezTo>
                      <a:pt x="786" y="188"/>
                      <a:pt x="786" y="188"/>
                      <a:pt x="786" y="188"/>
                    </a:cubicBezTo>
                    <a:cubicBezTo>
                      <a:pt x="797" y="190"/>
                      <a:pt x="804" y="194"/>
                      <a:pt x="804" y="203"/>
                    </a:cubicBezTo>
                    <a:cubicBezTo>
                      <a:pt x="804" y="216"/>
                      <a:pt x="793" y="224"/>
                      <a:pt x="778" y="224"/>
                    </a:cubicBezTo>
                    <a:cubicBezTo>
                      <a:pt x="761" y="224"/>
                      <a:pt x="748" y="212"/>
                      <a:pt x="748" y="196"/>
                    </a:cubicBezTo>
                    <a:cubicBezTo>
                      <a:pt x="748" y="192"/>
                      <a:pt x="748" y="187"/>
                      <a:pt x="750" y="182"/>
                    </a:cubicBezTo>
                    <a:close/>
                    <a:moveTo>
                      <a:pt x="423" y="119"/>
                    </a:moveTo>
                    <a:cubicBezTo>
                      <a:pt x="423" y="157"/>
                      <a:pt x="423" y="157"/>
                      <a:pt x="423" y="157"/>
                    </a:cubicBezTo>
                    <a:cubicBezTo>
                      <a:pt x="413" y="161"/>
                      <a:pt x="409" y="162"/>
                      <a:pt x="403" y="162"/>
                    </a:cubicBezTo>
                    <a:cubicBezTo>
                      <a:pt x="392" y="162"/>
                      <a:pt x="385" y="155"/>
                      <a:pt x="385" y="144"/>
                    </a:cubicBezTo>
                    <a:cubicBezTo>
                      <a:pt x="385" y="135"/>
                      <a:pt x="389" y="129"/>
                      <a:pt x="399" y="125"/>
                    </a:cubicBezTo>
                    <a:cubicBezTo>
                      <a:pt x="405" y="122"/>
                      <a:pt x="408" y="122"/>
                      <a:pt x="423" y="119"/>
                    </a:cubicBezTo>
                    <a:close/>
                    <a:moveTo>
                      <a:pt x="1061" y="145"/>
                    </a:moveTo>
                    <a:cubicBezTo>
                      <a:pt x="1055" y="149"/>
                      <a:pt x="1048" y="154"/>
                      <a:pt x="1038" y="154"/>
                    </a:cubicBezTo>
                    <a:cubicBezTo>
                      <a:pt x="1027" y="154"/>
                      <a:pt x="1017" y="147"/>
                      <a:pt x="1017" y="134"/>
                    </a:cubicBezTo>
                    <a:cubicBezTo>
                      <a:pt x="1017" y="122"/>
                      <a:pt x="1023" y="116"/>
                      <a:pt x="1033" y="109"/>
                    </a:cubicBezTo>
                    <a:lnTo>
                      <a:pt x="1061" y="145"/>
                    </a:lnTo>
                    <a:close/>
                    <a:moveTo>
                      <a:pt x="659" y="105"/>
                    </a:moveTo>
                    <a:cubicBezTo>
                      <a:pt x="618" y="105"/>
                      <a:pt x="618" y="105"/>
                      <a:pt x="618" y="105"/>
                    </a:cubicBezTo>
                    <a:cubicBezTo>
                      <a:pt x="619" y="81"/>
                      <a:pt x="625" y="71"/>
                      <a:pt x="639" y="71"/>
                    </a:cubicBezTo>
                    <a:cubicBezTo>
                      <a:pt x="653" y="71"/>
                      <a:pt x="658" y="80"/>
                      <a:pt x="659" y="105"/>
                    </a:cubicBezTo>
                    <a:close/>
                    <a:moveTo>
                      <a:pt x="775" y="129"/>
                    </a:moveTo>
                    <a:cubicBezTo>
                      <a:pt x="764" y="129"/>
                      <a:pt x="757" y="117"/>
                      <a:pt x="757" y="99"/>
                    </a:cubicBezTo>
                    <a:cubicBezTo>
                      <a:pt x="757" y="81"/>
                      <a:pt x="764" y="70"/>
                      <a:pt x="775" y="70"/>
                    </a:cubicBezTo>
                    <a:cubicBezTo>
                      <a:pt x="786" y="70"/>
                      <a:pt x="793" y="80"/>
                      <a:pt x="793" y="97"/>
                    </a:cubicBezTo>
                    <a:cubicBezTo>
                      <a:pt x="793" y="117"/>
                      <a:pt x="786" y="129"/>
                      <a:pt x="775" y="129"/>
                    </a:cubicBezTo>
                    <a:close/>
                    <a:moveTo>
                      <a:pt x="991" y="74"/>
                    </a:moveTo>
                    <a:cubicBezTo>
                      <a:pt x="991" y="62"/>
                      <a:pt x="991" y="62"/>
                      <a:pt x="991" y="62"/>
                    </a:cubicBezTo>
                    <a:cubicBezTo>
                      <a:pt x="937" y="62"/>
                      <a:pt x="937" y="62"/>
                      <a:pt x="937" y="62"/>
                    </a:cubicBezTo>
                    <a:cubicBezTo>
                      <a:pt x="937" y="74"/>
                      <a:pt x="937" y="74"/>
                      <a:pt x="937" y="74"/>
                    </a:cubicBezTo>
                    <a:cubicBezTo>
                      <a:pt x="950" y="77"/>
                      <a:pt x="950" y="77"/>
                      <a:pt x="950" y="77"/>
                    </a:cubicBezTo>
                    <a:cubicBezTo>
                      <a:pt x="953" y="80"/>
                      <a:pt x="953" y="80"/>
                      <a:pt x="953" y="80"/>
                    </a:cubicBezTo>
                    <a:cubicBezTo>
                      <a:pt x="927" y="143"/>
                      <a:pt x="927" y="143"/>
                      <a:pt x="927" y="143"/>
                    </a:cubicBezTo>
                    <a:cubicBezTo>
                      <a:pt x="900" y="80"/>
                      <a:pt x="900" y="80"/>
                      <a:pt x="900" y="80"/>
                    </a:cubicBezTo>
                    <a:cubicBezTo>
                      <a:pt x="902" y="77"/>
                      <a:pt x="902" y="77"/>
                      <a:pt x="902" y="77"/>
                    </a:cubicBezTo>
                    <a:cubicBezTo>
                      <a:pt x="916" y="74"/>
                      <a:pt x="916" y="74"/>
                      <a:pt x="916" y="74"/>
                    </a:cubicBezTo>
                    <a:cubicBezTo>
                      <a:pt x="916" y="62"/>
                      <a:pt x="916" y="62"/>
                      <a:pt x="916" y="62"/>
                    </a:cubicBezTo>
                    <a:cubicBezTo>
                      <a:pt x="808" y="62"/>
                      <a:pt x="808" y="62"/>
                      <a:pt x="808" y="62"/>
                    </a:cubicBezTo>
                    <a:cubicBezTo>
                      <a:pt x="799" y="58"/>
                      <a:pt x="788" y="56"/>
                      <a:pt x="773" y="56"/>
                    </a:cubicBezTo>
                    <a:cubicBezTo>
                      <a:pt x="736" y="56"/>
                      <a:pt x="713" y="73"/>
                      <a:pt x="713" y="100"/>
                    </a:cubicBezTo>
                    <a:cubicBezTo>
                      <a:pt x="713" y="120"/>
                      <a:pt x="722" y="131"/>
                      <a:pt x="746" y="139"/>
                    </a:cubicBezTo>
                    <a:cubicBezTo>
                      <a:pt x="734" y="148"/>
                      <a:pt x="729" y="154"/>
                      <a:pt x="729" y="163"/>
                    </a:cubicBezTo>
                    <a:cubicBezTo>
                      <a:pt x="729" y="168"/>
                      <a:pt x="731" y="171"/>
                      <a:pt x="734" y="178"/>
                    </a:cubicBezTo>
                    <a:cubicBezTo>
                      <a:pt x="717" y="178"/>
                      <a:pt x="707" y="188"/>
                      <a:pt x="707" y="204"/>
                    </a:cubicBezTo>
                    <a:cubicBezTo>
                      <a:pt x="707" y="227"/>
                      <a:pt x="729" y="240"/>
                      <a:pt x="767" y="240"/>
                    </a:cubicBezTo>
                    <a:cubicBezTo>
                      <a:pt x="813" y="240"/>
                      <a:pt x="845" y="220"/>
                      <a:pt x="845" y="193"/>
                    </a:cubicBezTo>
                    <a:cubicBezTo>
                      <a:pt x="845" y="171"/>
                      <a:pt x="827" y="162"/>
                      <a:pt x="773" y="157"/>
                    </a:cubicBezTo>
                    <a:cubicBezTo>
                      <a:pt x="761" y="156"/>
                      <a:pt x="761" y="156"/>
                      <a:pt x="761" y="156"/>
                    </a:cubicBezTo>
                    <a:cubicBezTo>
                      <a:pt x="761" y="153"/>
                      <a:pt x="760" y="150"/>
                      <a:pt x="760" y="148"/>
                    </a:cubicBezTo>
                    <a:cubicBezTo>
                      <a:pt x="760" y="145"/>
                      <a:pt x="761" y="144"/>
                      <a:pt x="761" y="140"/>
                    </a:cubicBezTo>
                    <a:cubicBezTo>
                      <a:pt x="766" y="141"/>
                      <a:pt x="769" y="141"/>
                      <a:pt x="774" y="141"/>
                    </a:cubicBezTo>
                    <a:cubicBezTo>
                      <a:pt x="812" y="141"/>
                      <a:pt x="835" y="125"/>
                      <a:pt x="835" y="99"/>
                    </a:cubicBezTo>
                    <a:cubicBezTo>
                      <a:pt x="835" y="91"/>
                      <a:pt x="833" y="84"/>
                      <a:pt x="829" y="77"/>
                    </a:cubicBezTo>
                    <a:cubicBezTo>
                      <a:pt x="852" y="77"/>
                      <a:pt x="852" y="77"/>
                      <a:pt x="852" y="77"/>
                    </a:cubicBezTo>
                    <a:cubicBezTo>
                      <a:pt x="906" y="191"/>
                      <a:pt x="906" y="191"/>
                      <a:pt x="906" y="191"/>
                    </a:cubicBezTo>
                    <a:cubicBezTo>
                      <a:pt x="901" y="202"/>
                      <a:pt x="895" y="210"/>
                      <a:pt x="890" y="214"/>
                    </a:cubicBezTo>
                    <a:cubicBezTo>
                      <a:pt x="872" y="195"/>
                      <a:pt x="872" y="195"/>
                      <a:pt x="872" y="195"/>
                    </a:cubicBezTo>
                    <a:cubicBezTo>
                      <a:pt x="863" y="198"/>
                      <a:pt x="855" y="209"/>
                      <a:pt x="855" y="220"/>
                    </a:cubicBezTo>
                    <a:cubicBezTo>
                      <a:pt x="855" y="233"/>
                      <a:pt x="864" y="241"/>
                      <a:pt x="876" y="241"/>
                    </a:cubicBezTo>
                    <a:cubicBezTo>
                      <a:pt x="896" y="241"/>
                      <a:pt x="912" y="221"/>
                      <a:pt x="926" y="190"/>
                    </a:cubicBezTo>
                    <a:cubicBezTo>
                      <a:pt x="977" y="77"/>
                      <a:pt x="977" y="77"/>
                      <a:pt x="977" y="77"/>
                    </a:cubicBezTo>
                    <a:lnTo>
                      <a:pt x="991" y="74"/>
                    </a:lnTo>
                    <a:close/>
                    <a:moveTo>
                      <a:pt x="642" y="55"/>
                    </a:moveTo>
                    <a:cubicBezTo>
                      <a:pt x="599" y="55"/>
                      <a:pt x="574" y="81"/>
                      <a:pt x="574" y="122"/>
                    </a:cubicBezTo>
                    <a:cubicBezTo>
                      <a:pt x="574" y="161"/>
                      <a:pt x="598" y="186"/>
                      <a:pt x="642" y="186"/>
                    </a:cubicBezTo>
                    <a:cubicBezTo>
                      <a:pt x="664" y="186"/>
                      <a:pt x="679" y="182"/>
                      <a:pt x="701" y="172"/>
                    </a:cubicBezTo>
                    <a:cubicBezTo>
                      <a:pt x="701" y="148"/>
                      <a:pt x="701" y="148"/>
                      <a:pt x="701" y="148"/>
                    </a:cubicBezTo>
                    <a:cubicBezTo>
                      <a:pt x="683" y="158"/>
                      <a:pt x="671" y="162"/>
                      <a:pt x="655" y="162"/>
                    </a:cubicBezTo>
                    <a:cubicBezTo>
                      <a:pt x="631" y="162"/>
                      <a:pt x="619" y="149"/>
                      <a:pt x="617" y="121"/>
                    </a:cubicBezTo>
                    <a:cubicBezTo>
                      <a:pt x="702" y="121"/>
                      <a:pt x="702" y="121"/>
                      <a:pt x="702" y="121"/>
                    </a:cubicBezTo>
                    <a:cubicBezTo>
                      <a:pt x="702" y="118"/>
                      <a:pt x="702" y="118"/>
                      <a:pt x="702" y="118"/>
                    </a:cubicBezTo>
                    <a:cubicBezTo>
                      <a:pt x="702" y="78"/>
                      <a:pt x="681" y="55"/>
                      <a:pt x="642" y="55"/>
                    </a:cubicBezTo>
                    <a:close/>
                    <a:moveTo>
                      <a:pt x="468" y="170"/>
                    </a:moveTo>
                    <a:cubicBezTo>
                      <a:pt x="466" y="166"/>
                      <a:pt x="466" y="166"/>
                      <a:pt x="466" y="166"/>
                    </a:cubicBezTo>
                    <a:cubicBezTo>
                      <a:pt x="466" y="109"/>
                      <a:pt x="466" y="109"/>
                      <a:pt x="466" y="109"/>
                    </a:cubicBezTo>
                    <a:cubicBezTo>
                      <a:pt x="466" y="84"/>
                      <a:pt x="463" y="77"/>
                      <a:pt x="454" y="68"/>
                    </a:cubicBezTo>
                    <a:cubicBezTo>
                      <a:pt x="445" y="59"/>
                      <a:pt x="430" y="55"/>
                      <a:pt x="410" y="55"/>
                    </a:cubicBezTo>
                    <a:cubicBezTo>
                      <a:pt x="374" y="55"/>
                      <a:pt x="345" y="69"/>
                      <a:pt x="345" y="87"/>
                    </a:cubicBezTo>
                    <a:cubicBezTo>
                      <a:pt x="345" y="94"/>
                      <a:pt x="349" y="97"/>
                      <a:pt x="361" y="97"/>
                    </a:cubicBezTo>
                    <a:cubicBezTo>
                      <a:pt x="391" y="97"/>
                      <a:pt x="391" y="97"/>
                      <a:pt x="391" y="97"/>
                    </a:cubicBezTo>
                    <a:cubicBezTo>
                      <a:pt x="391" y="70"/>
                      <a:pt x="391" y="70"/>
                      <a:pt x="391" y="70"/>
                    </a:cubicBezTo>
                    <a:cubicBezTo>
                      <a:pt x="414" y="70"/>
                      <a:pt x="423" y="77"/>
                      <a:pt x="423" y="95"/>
                    </a:cubicBezTo>
                    <a:cubicBezTo>
                      <a:pt x="423" y="102"/>
                      <a:pt x="423" y="102"/>
                      <a:pt x="423" y="102"/>
                    </a:cubicBezTo>
                    <a:cubicBezTo>
                      <a:pt x="380" y="112"/>
                      <a:pt x="362" y="117"/>
                      <a:pt x="354" y="123"/>
                    </a:cubicBezTo>
                    <a:cubicBezTo>
                      <a:pt x="344" y="130"/>
                      <a:pt x="339" y="140"/>
                      <a:pt x="339" y="153"/>
                    </a:cubicBezTo>
                    <a:cubicBezTo>
                      <a:pt x="339" y="173"/>
                      <a:pt x="354" y="187"/>
                      <a:pt x="376" y="187"/>
                    </a:cubicBezTo>
                    <a:cubicBezTo>
                      <a:pt x="389" y="187"/>
                      <a:pt x="402" y="183"/>
                      <a:pt x="423" y="170"/>
                    </a:cubicBezTo>
                    <a:cubicBezTo>
                      <a:pt x="426" y="184"/>
                      <a:pt x="426" y="184"/>
                      <a:pt x="426" y="184"/>
                    </a:cubicBezTo>
                    <a:cubicBezTo>
                      <a:pt x="483" y="184"/>
                      <a:pt x="483" y="184"/>
                      <a:pt x="483" y="184"/>
                    </a:cubicBezTo>
                    <a:cubicBezTo>
                      <a:pt x="483" y="171"/>
                      <a:pt x="483" y="171"/>
                      <a:pt x="483" y="171"/>
                    </a:cubicBezTo>
                    <a:lnTo>
                      <a:pt x="468" y="170"/>
                    </a:lnTo>
                    <a:close/>
                    <a:moveTo>
                      <a:pt x="314" y="56"/>
                    </a:moveTo>
                    <a:cubicBezTo>
                      <a:pt x="300" y="64"/>
                      <a:pt x="292" y="71"/>
                      <a:pt x="280" y="84"/>
                    </a:cubicBezTo>
                    <a:cubicBezTo>
                      <a:pt x="282" y="55"/>
                      <a:pt x="282" y="55"/>
                      <a:pt x="282" y="55"/>
                    </a:cubicBezTo>
                    <a:cubicBezTo>
                      <a:pt x="267" y="55"/>
                      <a:pt x="267" y="55"/>
                      <a:pt x="267" y="55"/>
                    </a:cubicBezTo>
                    <a:cubicBezTo>
                      <a:pt x="221" y="70"/>
                      <a:pt x="221" y="70"/>
                      <a:pt x="221" y="70"/>
                    </a:cubicBezTo>
                    <a:cubicBezTo>
                      <a:pt x="221" y="82"/>
                      <a:pt x="221" y="82"/>
                      <a:pt x="221" y="82"/>
                    </a:cubicBezTo>
                    <a:cubicBezTo>
                      <a:pt x="239" y="82"/>
                      <a:pt x="239" y="82"/>
                      <a:pt x="239" y="82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7" y="170"/>
                      <a:pt x="237" y="170"/>
                      <a:pt x="237" y="170"/>
                    </a:cubicBezTo>
                    <a:cubicBezTo>
                      <a:pt x="223" y="171"/>
                      <a:pt x="223" y="171"/>
                      <a:pt x="223" y="171"/>
                    </a:cubicBezTo>
                    <a:cubicBezTo>
                      <a:pt x="223" y="184"/>
                      <a:pt x="223" y="184"/>
                      <a:pt x="223" y="184"/>
                    </a:cubicBezTo>
                    <a:cubicBezTo>
                      <a:pt x="304" y="184"/>
                      <a:pt x="304" y="184"/>
                      <a:pt x="304" y="184"/>
                    </a:cubicBezTo>
                    <a:cubicBezTo>
                      <a:pt x="304" y="171"/>
                      <a:pt x="304" y="171"/>
                      <a:pt x="304" y="171"/>
                    </a:cubicBezTo>
                    <a:cubicBezTo>
                      <a:pt x="285" y="170"/>
                      <a:pt x="285" y="170"/>
                      <a:pt x="285" y="170"/>
                    </a:cubicBezTo>
                    <a:cubicBezTo>
                      <a:pt x="282" y="166"/>
                      <a:pt x="282" y="166"/>
                      <a:pt x="282" y="166"/>
                    </a:cubicBezTo>
                    <a:cubicBezTo>
                      <a:pt x="282" y="93"/>
                      <a:pt x="282" y="93"/>
                      <a:pt x="282" y="93"/>
                    </a:cubicBezTo>
                    <a:cubicBezTo>
                      <a:pt x="285" y="93"/>
                      <a:pt x="287" y="93"/>
                      <a:pt x="288" y="93"/>
                    </a:cubicBezTo>
                    <a:cubicBezTo>
                      <a:pt x="301" y="93"/>
                      <a:pt x="307" y="97"/>
                      <a:pt x="312" y="110"/>
                    </a:cubicBezTo>
                    <a:cubicBezTo>
                      <a:pt x="331" y="110"/>
                      <a:pt x="331" y="110"/>
                      <a:pt x="331" y="110"/>
                    </a:cubicBezTo>
                    <a:cubicBezTo>
                      <a:pt x="338" y="60"/>
                      <a:pt x="338" y="60"/>
                      <a:pt x="338" y="60"/>
                    </a:cubicBezTo>
                    <a:cubicBezTo>
                      <a:pt x="332" y="56"/>
                      <a:pt x="328" y="56"/>
                      <a:pt x="318" y="56"/>
                    </a:cubicBezTo>
                    <a:cubicBezTo>
                      <a:pt x="317" y="56"/>
                      <a:pt x="316" y="56"/>
                      <a:pt x="314" y="56"/>
                    </a:cubicBezTo>
                    <a:close/>
                    <a:moveTo>
                      <a:pt x="62" y="103"/>
                    </a:moveTo>
                    <a:cubicBezTo>
                      <a:pt x="49" y="98"/>
                      <a:pt x="44" y="94"/>
                      <a:pt x="44" y="86"/>
                    </a:cubicBezTo>
                    <a:cubicBezTo>
                      <a:pt x="44" y="78"/>
                      <a:pt x="51" y="72"/>
                      <a:pt x="63" y="72"/>
                    </a:cubicBezTo>
                    <a:cubicBezTo>
                      <a:pt x="70" y="72"/>
                      <a:pt x="74" y="73"/>
                      <a:pt x="82" y="77"/>
                    </a:cubicBezTo>
                    <a:cubicBezTo>
                      <a:pt x="86" y="80"/>
                      <a:pt x="86" y="80"/>
                      <a:pt x="86" y="8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7" y="62"/>
                      <a:pt x="107" y="62"/>
                      <a:pt x="107" y="62"/>
                    </a:cubicBezTo>
                    <a:cubicBezTo>
                      <a:pt x="83" y="56"/>
                      <a:pt x="72" y="55"/>
                      <a:pt x="58" y="55"/>
                    </a:cubicBezTo>
                    <a:cubicBezTo>
                      <a:pt x="24" y="55"/>
                      <a:pt x="2" y="71"/>
                      <a:pt x="2" y="95"/>
                    </a:cubicBezTo>
                    <a:cubicBezTo>
                      <a:pt x="2" y="112"/>
                      <a:pt x="13" y="122"/>
                      <a:pt x="54" y="139"/>
                    </a:cubicBezTo>
                    <a:cubicBezTo>
                      <a:pt x="66" y="144"/>
                      <a:pt x="70" y="148"/>
                      <a:pt x="70" y="155"/>
                    </a:cubicBezTo>
                    <a:cubicBezTo>
                      <a:pt x="70" y="165"/>
                      <a:pt x="63" y="170"/>
                      <a:pt x="50" y="170"/>
                    </a:cubicBezTo>
                    <a:cubicBezTo>
                      <a:pt x="42" y="170"/>
                      <a:pt x="35" y="169"/>
                      <a:pt x="24" y="164"/>
                    </a:cubicBezTo>
                    <a:cubicBezTo>
                      <a:pt x="21" y="161"/>
                      <a:pt x="21" y="161"/>
                      <a:pt x="21" y="161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26" y="186"/>
                      <a:pt x="37" y="187"/>
                      <a:pt x="55" y="187"/>
                    </a:cubicBezTo>
                    <a:cubicBezTo>
                      <a:pt x="88" y="187"/>
                      <a:pt x="113" y="170"/>
                      <a:pt x="113" y="145"/>
                    </a:cubicBezTo>
                    <a:cubicBezTo>
                      <a:pt x="113" y="126"/>
                      <a:pt x="103" y="118"/>
                      <a:pt x="62" y="103"/>
                    </a:cubicBezTo>
                    <a:close/>
                    <a:moveTo>
                      <a:pt x="1048" y="32"/>
                    </a:moveTo>
                    <a:cubicBezTo>
                      <a:pt x="1056" y="32"/>
                      <a:pt x="1060" y="39"/>
                      <a:pt x="1060" y="46"/>
                    </a:cubicBezTo>
                    <a:cubicBezTo>
                      <a:pt x="1060" y="56"/>
                      <a:pt x="1053" y="62"/>
                      <a:pt x="1043" y="68"/>
                    </a:cubicBezTo>
                    <a:cubicBezTo>
                      <a:pt x="1038" y="61"/>
                      <a:pt x="1034" y="55"/>
                      <a:pt x="1034" y="47"/>
                    </a:cubicBezTo>
                    <a:cubicBezTo>
                      <a:pt x="1034" y="38"/>
                      <a:pt x="1040" y="32"/>
                      <a:pt x="1048" y="32"/>
                    </a:cubicBezTo>
                    <a:close/>
                    <a:moveTo>
                      <a:pt x="536" y="62"/>
                    </a:moveTo>
                    <a:cubicBezTo>
                      <a:pt x="536" y="26"/>
                      <a:pt x="536" y="26"/>
                      <a:pt x="536" y="26"/>
                    </a:cubicBezTo>
                    <a:cubicBezTo>
                      <a:pt x="513" y="26"/>
                      <a:pt x="513" y="26"/>
                      <a:pt x="513" y="26"/>
                    </a:cubicBezTo>
                    <a:cubicBezTo>
                      <a:pt x="497" y="55"/>
                      <a:pt x="497" y="55"/>
                      <a:pt x="497" y="55"/>
                    </a:cubicBezTo>
                    <a:cubicBezTo>
                      <a:pt x="476" y="69"/>
                      <a:pt x="476" y="69"/>
                      <a:pt x="476" y="69"/>
                    </a:cubicBezTo>
                    <a:cubicBezTo>
                      <a:pt x="476" y="80"/>
                      <a:pt x="476" y="80"/>
                      <a:pt x="476" y="80"/>
                    </a:cubicBezTo>
                    <a:cubicBezTo>
                      <a:pt x="494" y="80"/>
                      <a:pt x="494" y="80"/>
                      <a:pt x="494" y="80"/>
                    </a:cubicBezTo>
                    <a:cubicBezTo>
                      <a:pt x="494" y="156"/>
                      <a:pt x="494" y="156"/>
                      <a:pt x="494" y="156"/>
                    </a:cubicBezTo>
                    <a:cubicBezTo>
                      <a:pt x="494" y="176"/>
                      <a:pt x="505" y="186"/>
                      <a:pt x="528" y="186"/>
                    </a:cubicBezTo>
                    <a:cubicBezTo>
                      <a:pt x="541" y="186"/>
                      <a:pt x="552" y="184"/>
                      <a:pt x="572" y="175"/>
                    </a:cubicBezTo>
                    <a:cubicBezTo>
                      <a:pt x="572" y="161"/>
                      <a:pt x="572" y="161"/>
                      <a:pt x="572" y="161"/>
                    </a:cubicBezTo>
                    <a:cubicBezTo>
                      <a:pt x="572" y="161"/>
                      <a:pt x="565" y="162"/>
                      <a:pt x="559" y="162"/>
                    </a:cubicBezTo>
                    <a:cubicBezTo>
                      <a:pt x="542" y="162"/>
                      <a:pt x="536" y="157"/>
                      <a:pt x="536" y="140"/>
                    </a:cubicBezTo>
                    <a:cubicBezTo>
                      <a:pt x="536" y="80"/>
                      <a:pt x="536" y="80"/>
                      <a:pt x="536" y="80"/>
                    </a:cubicBezTo>
                    <a:cubicBezTo>
                      <a:pt x="572" y="80"/>
                      <a:pt x="572" y="80"/>
                      <a:pt x="572" y="80"/>
                    </a:cubicBezTo>
                    <a:cubicBezTo>
                      <a:pt x="572" y="62"/>
                      <a:pt x="572" y="62"/>
                      <a:pt x="572" y="62"/>
                    </a:cubicBezTo>
                    <a:lnTo>
                      <a:pt x="536" y="62"/>
                    </a:lnTo>
                    <a:close/>
                    <a:moveTo>
                      <a:pt x="178" y="62"/>
                    </a:moveTo>
                    <a:cubicBezTo>
                      <a:pt x="178" y="26"/>
                      <a:pt x="178" y="26"/>
                      <a:pt x="178" y="26"/>
                    </a:cubicBezTo>
                    <a:cubicBezTo>
                      <a:pt x="155" y="26"/>
                      <a:pt x="155" y="26"/>
                      <a:pt x="155" y="26"/>
                    </a:cubicBezTo>
                    <a:cubicBezTo>
                      <a:pt x="139" y="55"/>
                      <a:pt x="139" y="55"/>
                      <a:pt x="139" y="55"/>
                    </a:cubicBezTo>
                    <a:cubicBezTo>
                      <a:pt x="117" y="69"/>
                      <a:pt x="117" y="69"/>
                      <a:pt x="117" y="69"/>
                    </a:cubicBezTo>
                    <a:cubicBezTo>
                      <a:pt x="117" y="80"/>
                      <a:pt x="117" y="80"/>
                      <a:pt x="117" y="80"/>
                    </a:cubicBezTo>
                    <a:cubicBezTo>
                      <a:pt x="135" y="80"/>
                      <a:pt x="135" y="80"/>
                      <a:pt x="135" y="80"/>
                    </a:cubicBezTo>
                    <a:cubicBezTo>
                      <a:pt x="135" y="156"/>
                      <a:pt x="135" y="156"/>
                      <a:pt x="135" y="156"/>
                    </a:cubicBezTo>
                    <a:cubicBezTo>
                      <a:pt x="135" y="176"/>
                      <a:pt x="147" y="186"/>
                      <a:pt x="169" y="186"/>
                    </a:cubicBezTo>
                    <a:cubicBezTo>
                      <a:pt x="183" y="186"/>
                      <a:pt x="194" y="184"/>
                      <a:pt x="213" y="175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07" y="162"/>
                      <a:pt x="201" y="162"/>
                    </a:cubicBezTo>
                    <a:cubicBezTo>
                      <a:pt x="184" y="162"/>
                      <a:pt x="178" y="157"/>
                      <a:pt x="178" y="140"/>
                    </a:cubicBezTo>
                    <a:cubicBezTo>
                      <a:pt x="178" y="80"/>
                      <a:pt x="178" y="80"/>
                      <a:pt x="178" y="80"/>
                    </a:cubicBezTo>
                    <a:cubicBezTo>
                      <a:pt x="213" y="80"/>
                      <a:pt x="213" y="80"/>
                      <a:pt x="213" y="80"/>
                    </a:cubicBezTo>
                    <a:cubicBezTo>
                      <a:pt x="213" y="62"/>
                      <a:pt x="213" y="62"/>
                      <a:pt x="213" y="62"/>
                    </a:cubicBezTo>
                    <a:lnTo>
                      <a:pt x="178" y="62"/>
                    </a:lnTo>
                    <a:close/>
                    <a:moveTo>
                      <a:pt x="1107" y="149"/>
                    </a:moveTo>
                    <a:cubicBezTo>
                      <a:pt x="1129" y="131"/>
                      <a:pt x="1129" y="131"/>
                      <a:pt x="1129" y="131"/>
                    </a:cubicBezTo>
                    <a:cubicBezTo>
                      <a:pt x="1129" y="89"/>
                      <a:pt x="1129" y="89"/>
                      <a:pt x="1129" y="89"/>
                    </a:cubicBezTo>
                    <a:cubicBezTo>
                      <a:pt x="1087" y="124"/>
                      <a:pt x="1087" y="124"/>
                      <a:pt x="1087" y="124"/>
                    </a:cubicBezTo>
                    <a:cubicBezTo>
                      <a:pt x="1061" y="91"/>
                      <a:pt x="1061" y="91"/>
                      <a:pt x="1061" y="91"/>
                    </a:cubicBezTo>
                    <a:cubicBezTo>
                      <a:pt x="1078" y="80"/>
                      <a:pt x="1093" y="68"/>
                      <a:pt x="1093" y="44"/>
                    </a:cubicBezTo>
                    <a:cubicBezTo>
                      <a:pt x="1093" y="19"/>
                      <a:pt x="1075" y="0"/>
                      <a:pt x="1048" y="0"/>
                    </a:cubicBezTo>
                    <a:cubicBezTo>
                      <a:pt x="1022" y="0"/>
                      <a:pt x="1000" y="19"/>
                      <a:pt x="1000" y="47"/>
                    </a:cubicBezTo>
                    <a:cubicBezTo>
                      <a:pt x="1000" y="64"/>
                      <a:pt x="1007" y="75"/>
                      <a:pt x="1015" y="84"/>
                    </a:cubicBezTo>
                    <a:cubicBezTo>
                      <a:pt x="997" y="95"/>
                      <a:pt x="981" y="109"/>
                      <a:pt x="981" y="135"/>
                    </a:cubicBezTo>
                    <a:cubicBezTo>
                      <a:pt x="981" y="164"/>
                      <a:pt x="1002" y="187"/>
                      <a:pt x="1038" y="187"/>
                    </a:cubicBezTo>
                    <a:cubicBezTo>
                      <a:pt x="1059" y="187"/>
                      <a:pt x="1071" y="179"/>
                      <a:pt x="1080" y="171"/>
                    </a:cubicBezTo>
                    <a:cubicBezTo>
                      <a:pt x="1091" y="184"/>
                      <a:pt x="1091" y="184"/>
                      <a:pt x="1091" y="184"/>
                    </a:cubicBezTo>
                    <a:cubicBezTo>
                      <a:pt x="1134" y="184"/>
                      <a:pt x="1134" y="184"/>
                      <a:pt x="1134" y="184"/>
                    </a:cubicBezTo>
                    <a:lnTo>
                      <a:pt x="1107" y="1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Picture Placeholder 14">
            <a:extLst>
              <a:ext uri="{FF2B5EF4-FFF2-40B4-BE49-F238E27FC236}">
                <a16:creationId xmlns="" xmlns:a16="http://schemas.microsoft.com/office/drawing/2014/main" id="{4B5E0FAD-A3FF-445E-BB25-B6933BC6F1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9"/>
            <a:ext cx="12192000" cy="686080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to insert picture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61BC9B5E-A3C5-4C48-A546-C41A7A8D3B4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27" y="1408"/>
          <a:ext cx="1924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6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" y="1408"/>
                        <a:ext cx="1924" cy="1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78C84075-4024-46ED-B57A-F4153FE81CA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92424" cy="140075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824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="" xmlns:a16="http://schemas.microsoft.com/office/drawing/2014/main" id="{783D7E84-B52A-4434-90E5-C5C32D28FD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47674" y="1733550"/>
            <a:ext cx="5473701" cy="1695450"/>
          </a:xfrm>
          <a:prstGeom prst="rect">
            <a:avLst/>
          </a:prstGeom>
        </p:spPr>
        <p:txBody>
          <a:bodyPr vert="horz" wrap="square" lIns="0" tIns="0" rIns="0" bIns="64008" rtlCol="0" anchor="t" anchorCtr="0">
            <a:noAutofit/>
          </a:bodyPr>
          <a:lstStyle>
            <a:lvl1pPr>
              <a:defRPr lang="en-GB" sz="3600" b="0" i="0" baseline="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9010">
              <a:lnSpc>
                <a:spcPct val="90000"/>
              </a:lnSpc>
              <a:spcBef>
                <a:spcPct val="0"/>
              </a:spcBef>
            </a:pPr>
            <a:r>
              <a:rPr lang="en-US"/>
              <a:t>CONFIDENTIAL</a:t>
            </a:r>
            <a:endParaRPr lang="en-GB" dirty="0"/>
          </a:p>
        </p:txBody>
      </p:sp>
      <p:sp>
        <p:nvSpPr>
          <p:cNvPr id="26" name="Report Subtitle">
            <a:extLst>
              <a:ext uri="{FF2B5EF4-FFF2-40B4-BE49-F238E27FC236}">
                <a16:creationId xmlns="" xmlns:a16="http://schemas.microsoft.com/office/drawing/2014/main" id="{9BB2773F-2DD9-4FF7-A0F0-9B58CBB789CB}"/>
              </a:ext>
            </a:extLst>
          </p:cNvPr>
          <p:cNvSpPr>
            <a:spLocks noGrp="1"/>
          </p:cNvSpPr>
          <p:nvPr userDrawn="1">
            <p:ph type="subTitle" idx="1" hasCustomPrompt="1"/>
            <p:custDataLst>
              <p:tags r:id="rId4"/>
            </p:custDataLst>
          </p:nvPr>
        </p:nvSpPr>
        <p:spPr bwMode="white">
          <a:xfrm>
            <a:off x="442800" y="4480560"/>
            <a:ext cx="4312286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Prepared by </a:t>
            </a:r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r>
              <a:rPr lang="en-GB" noProof="0" dirty="0"/>
              <a:t> 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="" xmlns:a16="http://schemas.microsoft.com/office/drawing/2014/main" id="{0B0BC27B-7EA3-45C1-8B6F-5B9B04971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42800" y="4681037"/>
            <a:ext cx="431228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>
              <a:defRPr lang="en-GB" sz="1400" i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810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="" xmlns:a16="http://schemas.microsoft.com/office/drawing/2014/main" id="{B0CFFE79-316F-4696-A586-FCDE0BFB03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1182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14FB3374-B620-492E-A77C-533BA7EC898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93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- Cli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mpersand">
            <a:extLst>
              <a:ext uri="{FF2B5EF4-FFF2-40B4-BE49-F238E27FC236}">
                <a16:creationId xmlns="" xmlns:a16="http://schemas.microsoft.com/office/drawing/2014/main" id="{7EF187CC-9B3B-418C-AB36-50E27ADE42F8}"/>
              </a:ext>
            </a:extLst>
          </p:cNvPr>
          <p:cNvSpPr>
            <a:spLocks noChangeAspect="1" noEditPoints="1"/>
          </p:cNvSpPr>
          <p:nvPr userDrawn="1"/>
        </p:nvSpPr>
        <p:spPr bwMode="hidden">
          <a:xfrm>
            <a:off x="5827940" y="0"/>
            <a:ext cx="6364060" cy="6858000"/>
          </a:xfrm>
          <a:custGeom>
            <a:avLst/>
            <a:gdLst>
              <a:gd name="T0" fmla="*/ 6670 w 6673"/>
              <a:gd name="T1" fmla="*/ 5395 h 7190"/>
              <a:gd name="T2" fmla="*/ 5899 w 6673"/>
              <a:gd name="T3" fmla="*/ 5882 h 7190"/>
              <a:gd name="T4" fmla="*/ 6669 w 6673"/>
              <a:gd name="T5" fmla="*/ 6688 h 7190"/>
              <a:gd name="T6" fmla="*/ 6670 w 6673"/>
              <a:gd name="T7" fmla="*/ 5395 h 7190"/>
              <a:gd name="T8" fmla="*/ 3741 w 6673"/>
              <a:gd name="T9" fmla="*/ 5685 h 7190"/>
              <a:gd name="T10" fmla="*/ 1836 w 6673"/>
              <a:gd name="T11" fmla="*/ 5161 h 7190"/>
              <a:gd name="T12" fmla="*/ 2763 w 6673"/>
              <a:gd name="T13" fmla="*/ 6071 h 7190"/>
              <a:gd name="T14" fmla="*/ 2530 w 6673"/>
              <a:gd name="T15" fmla="*/ 3919 h 7190"/>
              <a:gd name="T16" fmla="*/ 3901 w 6673"/>
              <a:gd name="T17" fmla="*/ 5705 h 7190"/>
              <a:gd name="T18" fmla="*/ 2763 w 6673"/>
              <a:gd name="T19" fmla="*/ 6186 h 7190"/>
              <a:gd name="T20" fmla="*/ 2485 w 6673"/>
              <a:gd name="T21" fmla="*/ 3948 h 7190"/>
              <a:gd name="T22" fmla="*/ 3206 w 6673"/>
              <a:gd name="T23" fmla="*/ 429 h 7190"/>
              <a:gd name="T24" fmla="*/ 2623 w 6673"/>
              <a:gd name="T25" fmla="*/ 1077 h 7190"/>
              <a:gd name="T26" fmla="*/ 3722 w 6673"/>
              <a:gd name="T27" fmla="*/ 1028 h 7190"/>
              <a:gd name="T28" fmla="*/ 3686 w 6673"/>
              <a:gd name="T29" fmla="*/ 536 h 7190"/>
              <a:gd name="T30" fmla="*/ 3837 w 6673"/>
              <a:gd name="T31" fmla="*/ 1028 h 7190"/>
              <a:gd name="T32" fmla="*/ 2985 w 6673"/>
              <a:gd name="T33" fmla="*/ 2132 h 7190"/>
              <a:gd name="T34" fmla="*/ 2509 w 6673"/>
              <a:gd name="T35" fmla="*/ 1077 h 7190"/>
              <a:gd name="T36" fmla="*/ 3206 w 6673"/>
              <a:gd name="T37" fmla="*/ 315 h 7190"/>
              <a:gd name="T38" fmla="*/ 4739 w 6673"/>
              <a:gd name="T39" fmla="*/ 6834 h 7190"/>
              <a:gd name="T40" fmla="*/ 4694 w 6673"/>
              <a:gd name="T41" fmla="*/ 6872 h 7190"/>
              <a:gd name="T42" fmla="*/ 4471 w 6673"/>
              <a:gd name="T43" fmla="*/ 7190 h 7190"/>
              <a:gd name="T44" fmla="*/ 4875 w 6673"/>
              <a:gd name="T45" fmla="*/ 7190 h 7190"/>
              <a:gd name="T46" fmla="*/ 4739 w 6673"/>
              <a:gd name="T47" fmla="*/ 6834 h 7190"/>
              <a:gd name="T48" fmla="*/ 808 w 6673"/>
              <a:gd name="T49" fmla="*/ 6922 h 7190"/>
              <a:gd name="T50" fmla="*/ 1682 w 6673"/>
              <a:gd name="T51" fmla="*/ 2895 h 7190"/>
              <a:gd name="T52" fmla="*/ 1698 w 6673"/>
              <a:gd name="T53" fmla="*/ 2811 h 7190"/>
              <a:gd name="T54" fmla="*/ 1298 w 6673"/>
              <a:gd name="T55" fmla="*/ 0 h 7190"/>
              <a:gd name="T56" fmla="*/ 918 w 6673"/>
              <a:gd name="T57" fmla="*/ 1061 h 7190"/>
              <a:gd name="T58" fmla="*/ 0 w 6673"/>
              <a:gd name="T59" fmla="*/ 5210 h 7190"/>
              <a:gd name="T60" fmla="*/ 949 w 6673"/>
              <a:gd name="T61" fmla="*/ 7190 h 7190"/>
              <a:gd name="T62" fmla="*/ 808 w 6673"/>
              <a:gd name="T63" fmla="*/ 6922 h 7190"/>
              <a:gd name="T64" fmla="*/ 5046 w 6673"/>
              <a:gd name="T65" fmla="*/ 0 h 7190"/>
              <a:gd name="T66" fmla="*/ 5379 w 6673"/>
              <a:gd name="T67" fmla="*/ 962 h 7190"/>
              <a:gd name="T68" fmla="*/ 5058 w 6673"/>
              <a:gd name="T69" fmla="*/ 4611 h 7190"/>
              <a:gd name="T70" fmla="*/ 6672 w 6673"/>
              <a:gd name="T71" fmla="*/ 3439 h 7190"/>
              <a:gd name="T72" fmla="*/ 3763 w 6673"/>
              <a:gd name="T73" fmla="*/ 3128 h 7190"/>
              <a:gd name="T74" fmla="*/ 4828 w 6673"/>
              <a:gd name="T75" fmla="*/ 2257 h 7190"/>
              <a:gd name="T76" fmla="*/ 5046 w 6673"/>
              <a:gd name="T77" fmla="*/ 0 h 7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673" h="7190">
                <a:moveTo>
                  <a:pt x="6670" y="5395"/>
                </a:moveTo>
                <a:lnTo>
                  <a:pt x="6670" y="5395"/>
                </a:lnTo>
                <a:lnTo>
                  <a:pt x="6670" y="5246"/>
                </a:lnTo>
                <a:lnTo>
                  <a:pt x="5899" y="5882"/>
                </a:lnTo>
                <a:lnTo>
                  <a:pt x="6669" y="6875"/>
                </a:lnTo>
                <a:lnTo>
                  <a:pt x="6669" y="6688"/>
                </a:lnTo>
                <a:lnTo>
                  <a:pt x="6057" y="5899"/>
                </a:lnTo>
                <a:lnTo>
                  <a:pt x="6670" y="5395"/>
                </a:lnTo>
                <a:close/>
                <a:moveTo>
                  <a:pt x="3741" y="5685"/>
                </a:moveTo>
                <a:lnTo>
                  <a:pt x="3741" y="5685"/>
                </a:lnTo>
                <a:lnTo>
                  <a:pt x="2504" y="4074"/>
                </a:lnTo>
                <a:cubicBezTo>
                  <a:pt x="1944" y="4452"/>
                  <a:pt x="1836" y="4750"/>
                  <a:pt x="1836" y="5161"/>
                </a:cubicBezTo>
                <a:cubicBezTo>
                  <a:pt x="1836" y="5432"/>
                  <a:pt x="1932" y="5664"/>
                  <a:pt x="2113" y="5830"/>
                </a:cubicBezTo>
                <a:cubicBezTo>
                  <a:pt x="2282" y="5986"/>
                  <a:pt x="2513" y="6071"/>
                  <a:pt x="2763" y="6071"/>
                </a:cubicBezTo>
                <a:cubicBezTo>
                  <a:pt x="3180" y="6071"/>
                  <a:pt x="3515" y="5861"/>
                  <a:pt x="3741" y="5685"/>
                </a:cubicBezTo>
                <a:close/>
                <a:moveTo>
                  <a:pt x="2530" y="3919"/>
                </a:moveTo>
                <a:lnTo>
                  <a:pt x="2530" y="3919"/>
                </a:lnTo>
                <a:lnTo>
                  <a:pt x="3901" y="5705"/>
                </a:lnTo>
                <a:lnTo>
                  <a:pt x="3857" y="5740"/>
                </a:lnTo>
                <a:cubicBezTo>
                  <a:pt x="3482" y="6040"/>
                  <a:pt x="3124" y="6186"/>
                  <a:pt x="2763" y="6186"/>
                </a:cubicBezTo>
                <a:cubicBezTo>
                  <a:pt x="2245" y="6186"/>
                  <a:pt x="1722" y="5834"/>
                  <a:pt x="1722" y="5161"/>
                </a:cubicBezTo>
                <a:cubicBezTo>
                  <a:pt x="1722" y="4566"/>
                  <a:pt x="2002" y="4266"/>
                  <a:pt x="2485" y="3948"/>
                </a:cubicBezTo>
                <a:lnTo>
                  <a:pt x="2530" y="3919"/>
                </a:lnTo>
                <a:close/>
                <a:moveTo>
                  <a:pt x="3206" y="429"/>
                </a:moveTo>
                <a:lnTo>
                  <a:pt x="3206" y="429"/>
                </a:lnTo>
                <a:cubicBezTo>
                  <a:pt x="2857" y="429"/>
                  <a:pt x="2623" y="690"/>
                  <a:pt x="2623" y="1077"/>
                </a:cubicBezTo>
                <a:cubicBezTo>
                  <a:pt x="2623" y="1448"/>
                  <a:pt x="2790" y="1701"/>
                  <a:pt x="3012" y="1983"/>
                </a:cubicBezTo>
                <a:cubicBezTo>
                  <a:pt x="3463" y="1713"/>
                  <a:pt x="3722" y="1464"/>
                  <a:pt x="3722" y="1028"/>
                </a:cubicBezTo>
                <a:cubicBezTo>
                  <a:pt x="3722" y="587"/>
                  <a:pt x="3456" y="429"/>
                  <a:pt x="3206" y="429"/>
                </a:cubicBezTo>
                <a:close/>
                <a:moveTo>
                  <a:pt x="3686" y="536"/>
                </a:moveTo>
                <a:lnTo>
                  <a:pt x="3686" y="536"/>
                </a:lnTo>
                <a:cubicBezTo>
                  <a:pt x="3783" y="661"/>
                  <a:pt x="3837" y="836"/>
                  <a:pt x="3837" y="1028"/>
                </a:cubicBezTo>
                <a:cubicBezTo>
                  <a:pt x="3837" y="1531"/>
                  <a:pt x="3527" y="1814"/>
                  <a:pt x="3027" y="2107"/>
                </a:cubicBezTo>
                <a:lnTo>
                  <a:pt x="2985" y="2132"/>
                </a:lnTo>
                <a:lnTo>
                  <a:pt x="2954" y="2094"/>
                </a:lnTo>
                <a:cubicBezTo>
                  <a:pt x="2710" y="1789"/>
                  <a:pt x="2509" y="1502"/>
                  <a:pt x="2509" y="1077"/>
                </a:cubicBezTo>
                <a:cubicBezTo>
                  <a:pt x="2509" y="854"/>
                  <a:pt x="2576" y="664"/>
                  <a:pt x="2702" y="526"/>
                </a:cubicBezTo>
                <a:cubicBezTo>
                  <a:pt x="2827" y="390"/>
                  <a:pt x="3006" y="315"/>
                  <a:pt x="3206" y="315"/>
                </a:cubicBezTo>
                <a:cubicBezTo>
                  <a:pt x="3407" y="315"/>
                  <a:pt x="3573" y="391"/>
                  <a:pt x="3686" y="536"/>
                </a:cubicBezTo>
                <a:close/>
                <a:moveTo>
                  <a:pt x="4739" y="6834"/>
                </a:moveTo>
                <a:lnTo>
                  <a:pt x="4739" y="6834"/>
                </a:lnTo>
                <a:lnTo>
                  <a:pt x="4694" y="6872"/>
                </a:lnTo>
                <a:cubicBezTo>
                  <a:pt x="4566" y="6981"/>
                  <a:pt x="4425" y="7090"/>
                  <a:pt x="4266" y="7190"/>
                </a:cubicBezTo>
                <a:lnTo>
                  <a:pt x="4471" y="7190"/>
                </a:lnTo>
                <a:cubicBezTo>
                  <a:pt x="4562" y="7127"/>
                  <a:pt x="4645" y="7062"/>
                  <a:pt x="4723" y="6998"/>
                </a:cubicBezTo>
                <a:lnTo>
                  <a:pt x="4875" y="7190"/>
                </a:lnTo>
                <a:lnTo>
                  <a:pt x="5021" y="7190"/>
                </a:lnTo>
                <a:lnTo>
                  <a:pt x="4739" y="6834"/>
                </a:lnTo>
                <a:close/>
                <a:moveTo>
                  <a:pt x="808" y="6922"/>
                </a:moveTo>
                <a:lnTo>
                  <a:pt x="808" y="6922"/>
                </a:lnTo>
                <a:cubicBezTo>
                  <a:pt x="361" y="6494"/>
                  <a:pt x="114" y="5887"/>
                  <a:pt x="114" y="5210"/>
                </a:cubicBezTo>
                <a:cubicBezTo>
                  <a:pt x="114" y="3993"/>
                  <a:pt x="907" y="3357"/>
                  <a:pt x="1682" y="2895"/>
                </a:cubicBezTo>
                <a:lnTo>
                  <a:pt x="1737" y="2862"/>
                </a:lnTo>
                <a:lnTo>
                  <a:pt x="1698" y="2811"/>
                </a:lnTo>
                <a:cubicBezTo>
                  <a:pt x="1361" y="2365"/>
                  <a:pt x="1033" y="1863"/>
                  <a:pt x="1033" y="1061"/>
                </a:cubicBezTo>
                <a:cubicBezTo>
                  <a:pt x="1033" y="673"/>
                  <a:pt x="1125" y="311"/>
                  <a:pt x="1298" y="0"/>
                </a:cubicBezTo>
                <a:lnTo>
                  <a:pt x="1168" y="0"/>
                </a:lnTo>
                <a:cubicBezTo>
                  <a:pt x="1005" y="315"/>
                  <a:pt x="918" y="676"/>
                  <a:pt x="918" y="1061"/>
                </a:cubicBezTo>
                <a:cubicBezTo>
                  <a:pt x="918" y="1866"/>
                  <a:pt x="1247" y="2397"/>
                  <a:pt x="1569" y="2829"/>
                </a:cubicBezTo>
                <a:cubicBezTo>
                  <a:pt x="783" y="3305"/>
                  <a:pt x="0" y="3965"/>
                  <a:pt x="0" y="5210"/>
                </a:cubicBezTo>
                <a:cubicBezTo>
                  <a:pt x="0" y="5918"/>
                  <a:pt x="258" y="6555"/>
                  <a:pt x="729" y="7005"/>
                </a:cubicBezTo>
                <a:cubicBezTo>
                  <a:pt x="798" y="7071"/>
                  <a:pt x="872" y="7133"/>
                  <a:pt x="949" y="7190"/>
                </a:cubicBezTo>
                <a:lnTo>
                  <a:pt x="1151" y="7190"/>
                </a:lnTo>
                <a:cubicBezTo>
                  <a:pt x="1027" y="7112"/>
                  <a:pt x="913" y="7022"/>
                  <a:pt x="808" y="6922"/>
                </a:cubicBezTo>
                <a:close/>
                <a:moveTo>
                  <a:pt x="5046" y="0"/>
                </a:moveTo>
                <a:lnTo>
                  <a:pt x="5046" y="0"/>
                </a:lnTo>
                <a:lnTo>
                  <a:pt x="5173" y="0"/>
                </a:lnTo>
                <a:cubicBezTo>
                  <a:pt x="5308" y="289"/>
                  <a:pt x="5379" y="616"/>
                  <a:pt x="5379" y="962"/>
                </a:cubicBezTo>
                <a:cubicBezTo>
                  <a:pt x="5379" y="2107"/>
                  <a:pt x="4671" y="2679"/>
                  <a:pt x="3930" y="3157"/>
                </a:cubicBezTo>
                <a:lnTo>
                  <a:pt x="5058" y="4611"/>
                </a:lnTo>
                <a:lnTo>
                  <a:pt x="6673" y="3291"/>
                </a:lnTo>
                <a:lnTo>
                  <a:pt x="6672" y="3439"/>
                </a:lnTo>
                <a:lnTo>
                  <a:pt x="5039" y="4774"/>
                </a:lnTo>
                <a:lnTo>
                  <a:pt x="3763" y="3128"/>
                </a:lnTo>
                <a:lnTo>
                  <a:pt x="3816" y="3095"/>
                </a:lnTo>
                <a:cubicBezTo>
                  <a:pt x="4181" y="2862"/>
                  <a:pt x="4556" y="2599"/>
                  <a:pt x="4828" y="2257"/>
                </a:cubicBezTo>
                <a:cubicBezTo>
                  <a:pt x="5122" y="1888"/>
                  <a:pt x="5264" y="1464"/>
                  <a:pt x="5264" y="962"/>
                </a:cubicBezTo>
                <a:cubicBezTo>
                  <a:pt x="5264" y="614"/>
                  <a:pt x="5189" y="285"/>
                  <a:pt x="5046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683" tIns="40341" rIns="80683" bIns="40341" numCol="1" anchor="t" anchorCtr="0" compatLnSpc="1">
            <a:prstTxWarp prst="textNoShape">
              <a:avLst/>
            </a:prstTxWarp>
          </a:bodyPr>
          <a:lstStyle/>
          <a:p>
            <a:endParaRPr lang="en-US" sz="857" dirty="0"/>
          </a:p>
        </p:txBody>
      </p:sp>
      <p:sp>
        <p:nvSpPr>
          <p:cNvPr id="12" name="Bar">
            <a:extLst>
              <a:ext uri="{FF2B5EF4-FFF2-40B4-BE49-F238E27FC236}">
                <a16:creationId xmlns="" xmlns:a16="http://schemas.microsoft.com/office/drawing/2014/main" id="{3ABF52F5-417A-4CB5-80C3-9DAA05D6215D}"/>
              </a:ext>
            </a:extLst>
          </p:cNvPr>
          <p:cNvSpPr/>
          <p:nvPr userDrawn="1"/>
        </p:nvSpPr>
        <p:spPr bwMode="hidden">
          <a:xfrm>
            <a:off x="442800" y="1504950"/>
            <a:ext cx="5473701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059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="" xmlns:a16="http://schemas.microsoft.com/office/drawing/2014/main" id="{382D7D71-F638-4D10-9BAE-C4B576FBF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800" y="1733550"/>
            <a:ext cx="5473701" cy="1695450"/>
          </a:xfrm>
          <a:prstGeom prst="rect">
            <a:avLst/>
          </a:prstGeom>
        </p:spPr>
        <p:txBody>
          <a:bodyPr vert="horz" wrap="square" lIns="0" tIns="0" rIns="0" bIns="64008" rtlCol="0" anchor="t" anchorCtr="0">
            <a:noAutofit/>
          </a:bodyPr>
          <a:lstStyle>
            <a:lvl1pPr>
              <a:defRPr lang="en-GB" sz="3600" b="0" i="0" baseline="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9010">
              <a:lnSpc>
                <a:spcPct val="90000"/>
              </a:lnSpc>
              <a:spcBef>
                <a:spcPct val="0"/>
              </a:spcBef>
            </a:pPr>
            <a:r>
              <a:rPr lang="en-US"/>
              <a:t>CONFIDENTIAL</a:t>
            </a:r>
            <a:endParaRPr lang="en-GB" dirty="0"/>
          </a:p>
        </p:txBody>
      </p:sp>
      <p:sp>
        <p:nvSpPr>
          <p:cNvPr id="19" name="Report Subtitle">
            <a:extLst>
              <a:ext uri="{FF2B5EF4-FFF2-40B4-BE49-F238E27FC236}">
                <a16:creationId xmlns="" xmlns:a16="http://schemas.microsoft.com/office/drawing/2014/main" id="{5BAD403B-7343-40AC-AFA5-B6322E1BD70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white">
          <a:xfrm>
            <a:off x="442800" y="4480560"/>
            <a:ext cx="4312286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Prepared by </a:t>
            </a:r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r>
              <a:rPr lang="en-GB" noProof="0" dirty="0"/>
              <a:t> 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="" xmlns:a16="http://schemas.microsoft.com/office/drawing/2014/main" id="{E6762C06-2F9F-4188-8B74-D55118EBA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800" y="4681037"/>
            <a:ext cx="431228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>
              <a:defRPr lang="en-GB" sz="1400" i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D1DD4410-0583-4902-9FBB-7C1D91D46522}"/>
              </a:ext>
            </a:extLst>
          </p:cNvPr>
          <p:cNvGrpSpPr/>
          <p:nvPr userDrawn="1"/>
        </p:nvGrpSpPr>
        <p:grpSpPr>
          <a:xfrm>
            <a:off x="457199" y="426117"/>
            <a:ext cx="1496699" cy="464131"/>
            <a:chOff x="3638550" y="5445125"/>
            <a:chExt cx="3849688" cy="1193801"/>
          </a:xfrm>
          <a:solidFill>
            <a:schemeClr val="bg1"/>
          </a:solidFill>
        </p:grpSpPr>
        <p:sp>
          <p:nvSpPr>
            <p:cNvPr id="37" name="Freeform 10">
              <a:extLst>
                <a:ext uri="{FF2B5EF4-FFF2-40B4-BE49-F238E27FC236}">
                  <a16:creationId xmlns="" xmlns:a16="http://schemas.microsoft.com/office/drawing/2014/main" id="{AF49EF91-53AB-4EC0-8162-893278241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0" y="6369050"/>
              <a:ext cx="169863" cy="204788"/>
            </a:xfrm>
            <a:custGeom>
              <a:avLst/>
              <a:gdLst>
                <a:gd name="T0" fmla="*/ 29 w 50"/>
                <a:gd name="T1" fmla="*/ 0 h 60"/>
                <a:gd name="T2" fmla="*/ 43 w 50"/>
                <a:gd name="T3" fmla="*/ 3 h 60"/>
                <a:gd name="T4" fmla="*/ 50 w 50"/>
                <a:gd name="T5" fmla="*/ 15 h 60"/>
                <a:gd name="T6" fmla="*/ 24 w 50"/>
                <a:gd name="T7" fmla="*/ 37 h 60"/>
                <a:gd name="T8" fmla="*/ 18 w 50"/>
                <a:gd name="T9" fmla="*/ 37 h 60"/>
                <a:gd name="T10" fmla="*/ 15 w 50"/>
                <a:gd name="T11" fmla="*/ 54 h 60"/>
                <a:gd name="T12" fmla="*/ 15 w 50"/>
                <a:gd name="T13" fmla="*/ 56 h 60"/>
                <a:gd name="T14" fmla="*/ 21 w 50"/>
                <a:gd name="T15" fmla="*/ 56 h 60"/>
                <a:gd name="T16" fmla="*/ 21 w 50"/>
                <a:gd name="T17" fmla="*/ 60 h 60"/>
                <a:gd name="T18" fmla="*/ 0 w 50"/>
                <a:gd name="T19" fmla="*/ 60 h 60"/>
                <a:gd name="T20" fmla="*/ 0 w 50"/>
                <a:gd name="T21" fmla="*/ 56 h 60"/>
                <a:gd name="T22" fmla="*/ 6 w 50"/>
                <a:gd name="T23" fmla="*/ 56 h 60"/>
                <a:gd name="T24" fmla="*/ 7 w 50"/>
                <a:gd name="T25" fmla="*/ 54 h 60"/>
                <a:gd name="T26" fmla="*/ 17 w 50"/>
                <a:gd name="T27" fmla="*/ 6 h 60"/>
                <a:gd name="T28" fmla="*/ 16 w 50"/>
                <a:gd name="T29" fmla="*/ 4 h 60"/>
                <a:gd name="T30" fmla="*/ 10 w 50"/>
                <a:gd name="T31" fmla="*/ 4 h 60"/>
                <a:gd name="T32" fmla="*/ 10 w 50"/>
                <a:gd name="T33" fmla="*/ 0 h 60"/>
                <a:gd name="T34" fmla="*/ 29 w 50"/>
                <a:gd name="T35" fmla="*/ 0 h 60"/>
                <a:gd name="T36" fmla="*/ 19 w 50"/>
                <a:gd name="T37" fmla="*/ 33 h 60"/>
                <a:gd name="T38" fmla="*/ 22 w 50"/>
                <a:gd name="T39" fmla="*/ 33 h 60"/>
                <a:gd name="T40" fmla="*/ 42 w 50"/>
                <a:gd name="T41" fmla="*/ 16 h 60"/>
                <a:gd name="T42" fmla="*/ 28 w 50"/>
                <a:gd name="T43" fmla="*/ 4 h 60"/>
                <a:gd name="T44" fmla="*/ 24 w 50"/>
                <a:gd name="T45" fmla="*/ 4 h 60"/>
                <a:gd name="T46" fmla="*/ 19 w 50"/>
                <a:gd name="T47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60">
                  <a:moveTo>
                    <a:pt x="29" y="0"/>
                  </a:moveTo>
                  <a:cubicBezTo>
                    <a:pt x="36" y="0"/>
                    <a:pt x="40" y="1"/>
                    <a:pt x="43" y="3"/>
                  </a:cubicBezTo>
                  <a:cubicBezTo>
                    <a:pt x="48" y="5"/>
                    <a:pt x="50" y="9"/>
                    <a:pt x="50" y="15"/>
                  </a:cubicBezTo>
                  <a:cubicBezTo>
                    <a:pt x="50" y="28"/>
                    <a:pt x="39" y="37"/>
                    <a:pt x="24" y="37"/>
                  </a:cubicBezTo>
                  <a:cubicBezTo>
                    <a:pt x="22" y="37"/>
                    <a:pt x="22" y="37"/>
                    <a:pt x="18" y="37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29" y="0"/>
                  </a:lnTo>
                  <a:close/>
                  <a:moveTo>
                    <a:pt x="19" y="33"/>
                  </a:moveTo>
                  <a:cubicBezTo>
                    <a:pt x="20" y="33"/>
                    <a:pt x="21" y="33"/>
                    <a:pt x="22" y="33"/>
                  </a:cubicBezTo>
                  <a:cubicBezTo>
                    <a:pt x="35" y="33"/>
                    <a:pt x="42" y="27"/>
                    <a:pt x="42" y="16"/>
                  </a:cubicBezTo>
                  <a:cubicBezTo>
                    <a:pt x="42" y="8"/>
                    <a:pt x="38" y="4"/>
                    <a:pt x="28" y="4"/>
                  </a:cubicBezTo>
                  <a:cubicBezTo>
                    <a:pt x="27" y="4"/>
                    <a:pt x="27" y="4"/>
                    <a:pt x="24" y="4"/>
                  </a:cubicBezTo>
                  <a:lnTo>
                    <a:pt x="19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="" xmlns:a16="http://schemas.microsoft.com/office/drawing/2014/main" id="{90B6C7D2-A3BE-4B99-8826-5E543D6786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413" y="6427788"/>
              <a:ext cx="139700" cy="146050"/>
            </a:xfrm>
            <a:custGeom>
              <a:avLst/>
              <a:gdLst>
                <a:gd name="T0" fmla="*/ 39 w 41"/>
                <a:gd name="T1" fmla="*/ 0 h 43"/>
                <a:gd name="T2" fmla="*/ 36 w 41"/>
                <a:gd name="T3" fmla="*/ 13 h 43"/>
                <a:gd name="T4" fmla="*/ 32 w 41"/>
                <a:gd name="T5" fmla="*/ 28 h 43"/>
                <a:gd name="T6" fmla="*/ 32 w 41"/>
                <a:gd name="T7" fmla="*/ 35 h 43"/>
                <a:gd name="T8" fmla="*/ 36 w 41"/>
                <a:gd name="T9" fmla="*/ 38 h 43"/>
                <a:gd name="T10" fmla="*/ 41 w 41"/>
                <a:gd name="T11" fmla="*/ 38 h 43"/>
                <a:gd name="T12" fmla="*/ 41 w 41"/>
                <a:gd name="T13" fmla="*/ 40 h 43"/>
                <a:gd name="T14" fmla="*/ 30 w 41"/>
                <a:gd name="T15" fmla="*/ 43 h 43"/>
                <a:gd name="T16" fmla="*/ 25 w 41"/>
                <a:gd name="T17" fmla="*/ 36 h 43"/>
                <a:gd name="T18" fmla="*/ 12 w 41"/>
                <a:gd name="T19" fmla="*/ 43 h 43"/>
                <a:gd name="T20" fmla="*/ 0 w 41"/>
                <a:gd name="T21" fmla="*/ 28 h 43"/>
                <a:gd name="T22" fmla="*/ 24 w 41"/>
                <a:gd name="T23" fmla="*/ 0 h 43"/>
                <a:gd name="T24" fmla="*/ 33 w 41"/>
                <a:gd name="T25" fmla="*/ 2 h 43"/>
                <a:gd name="T26" fmla="*/ 34 w 41"/>
                <a:gd name="T27" fmla="*/ 0 h 43"/>
                <a:gd name="T28" fmla="*/ 39 w 41"/>
                <a:gd name="T29" fmla="*/ 0 h 43"/>
                <a:gd name="T30" fmla="*/ 26 w 41"/>
                <a:gd name="T31" fmla="*/ 4 h 43"/>
                <a:gd name="T32" fmla="*/ 25 w 41"/>
                <a:gd name="T33" fmla="*/ 3 h 43"/>
                <a:gd name="T34" fmla="*/ 7 w 41"/>
                <a:gd name="T35" fmla="*/ 27 h 43"/>
                <a:gd name="T36" fmla="*/ 15 w 41"/>
                <a:gd name="T37" fmla="*/ 38 h 43"/>
                <a:gd name="T38" fmla="*/ 25 w 41"/>
                <a:gd name="T39" fmla="*/ 32 h 43"/>
                <a:gd name="T40" fmla="*/ 30 w 41"/>
                <a:gd name="T41" fmla="*/ 9 h 43"/>
                <a:gd name="T42" fmla="*/ 26 w 41"/>
                <a:gd name="T43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43">
                  <a:moveTo>
                    <a:pt x="39" y="0"/>
                  </a:moveTo>
                  <a:cubicBezTo>
                    <a:pt x="38" y="2"/>
                    <a:pt x="37" y="6"/>
                    <a:pt x="36" y="13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2"/>
                    <a:pt x="32" y="33"/>
                    <a:pt x="32" y="35"/>
                  </a:cubicBezTo>
                  <a:cubicBezTo>
                    <a:pt x="32" y="37"/>
                    <a:pt x="33" y="38"/>
                    <a:pt x="36" y="38"/>
                  </a:cubicBezTo>
                  <a:cubicBezTo>
                    <a:pt x="37" y="38"/>
                    <a:pt x="38" y="38"/>
                    <a:pt x="41" y="3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5" y="43"/>
                    <a:pt x="33" y="43"/>
                    <a:pt x="30" y="43"/>
                  </a:cubicBezTo>
                  <a:cubicBezTo>
                    <a:pt x="27" y="43"/>
                    <a:pt x="25" y="41"/>
                    <a:pt x="25" y="36"/>
                  </a:cubicBezTo>
                  <a:cubicBezTo>
                    <a:pt x="20" y="41"/>
                    <a:pt x="16" y="43"/>
                    <a:pt x="12" y="43"/>
                  </a:cubicBezTo>
                  <a:cubicBezTo>
                    <a:pt x="4" y="43"/>
                    <a:pt x="0" y="37"/>
                    <a:pt x="0" y="28"/>
                  </a:cubicBezTo>
                  <a:cubicBezTo>
                    <a:pt x="0" y="12"/>
                    <a:pt x="11" y="0"/>
                    <a:pt x="24" y="0"/>
                  </a:cubicBezTo>
                  <a:cubicBezTo>
                    <a:pt x="27" y="0"/>
                    <a:pt x="30" y="1"/>
                    <a:pt x="33" y="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9" y="0"/>
                  </a:lnTo>
                  <a:close/>
                  <a:moveTo>
                    <a:pt x="26" y="4"/>
                  </a:moveTo>
                  <a:cubicBezTo>
                    <a:pt x="26" y="3"/>
                    <a:pt x="25" y="3"/>
                    <a:pt x="25" y="3"/>
                  </a:cubicBezTo>
                  <a:cubicBezTo>
                    <a:pt x="15" y="3"/>
                    <a:pt x="7" y="14"/>
                    <a:pt x="7" y="27"/>
                  </a:cubicBezTo>
                  <a:cubicBezTo>
                    <a:pt x="7" y="34"/>
                    <a:pt x="10" y="38"/>
                    <a:pt x="15" y="38"/>
                  </a:cubicBezTo>
                  <a:cubicBezTo>
                    <a:pt x="18" y="38"/>
                    <a:pt x="21" y="37"/>
                    <a:pt x="25" y="32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="" xmlns:a16="http://schemas.microsoft.com/office/drawing/2014/main" id="{32B026FF-D8F3-4D93-BB65-C842E0AF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0" y="6427788"/>
              <a:ext cx="111125" cy="146050"/>
            </a:xfrm>
            <a:custGeom>
              <a:avLst/>
              <a:gdLst>
                <a:gd name="T0" fmla="*/ 15 w 33"/>
                <a:gd name="T1" fmla="*/ 0 h 43"/>
                <a:gd name="T2" fmla="*/ 12 w 33"/>
                <a:gd name="T3" fmla="*/ 12 h 43"/>
                <a:gd name="T4" fmla="*/ 28 w 33"/>
                <a:gd name="T5" fmla="*/ 0 h 43"/>
                <a:gd name="T6" fmla="*/ 33 w 33"/>
                <a:gd name="T7" fmla="*/ 5 h 43"/>
                <a:gd name="T8" fmla="*/ 27 w 33"/>
                <a:gd name="T9" fmla="*/ 10 h 43"/>
                <a:gd name="T10" fmla="*/ 26 w 33"/>
                <a:gd name="T11" fmla="*/ 10 h 43"/>
                <a:gd name="T12" fmla="*/ 24 w 33"/>
                <a:gd name="T13" fmla="*/ 6 h 43"/>
                <a:gd name="T14" fmla="*/ 11 w 33"/>
                <a:gd name="T15" fmla="*/ 22 h 43"/>
                <a:gd name="T16" fmla="*/ 7 w 33"/>
                <a:gd name="T17" fmla="*/ 43 h 43"/>
                <a:gd name="T18" fmla="*/ 0 w 33"/>
                <a:gd name="T19" fmla="*/ 43 h 43"/>
                <a:gd name="T20" fmla="*/ 7 w 33"/>
                <a:gd name="T21" fmla="*/ 7 h 43"/>
                <a:gd name="T22" fmla="*/ 0 w 33"/>
                <a:gd name="T23" fmla="*/ 5 h 43"/>
                <a:gd name="T24" fmla="*/ 0 w 33"/>
                <a:gd name="T25" fmla="*/ 3 h 43"/>
                <a:gd name="T26" fmla="*/ 13 w 33"/>
                <a:gd name="T27" fmla="*/ 0 h 43"/>
                <a:gd name="T28" fmla="*/ 15 w 33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3">
                  <a:moveTo>
                    <a:pt x="15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8" y="4"/>
                    <a:pt x="23" y="0"/>
                    <a:pt x="28" y="0"/>
                  </a:cubicBezTo>
                  <a:cubicBezTo>
                    <a:pt x="31" y="0"/>
                    <a:pt x="33" y="2"/>
                    <a:pt x="33" y="5"/>
                  </a:cubicBezTo>
                  <a:cubicBezTo>
                    <a:pt x="33" y="8"/>
                    <a:pt x="30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9"/>
                    <a:pt x="13" y="13"/>
                    <a:pt x="11" y="2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="" xmlns:a16="http://schemas.microsoft.com/office/drawing/2014/main" id="{A83DB0AF-B564-4E22-8A3C-37494905D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6399213"/>
              <a:ext cx="87313" cy="174625"/>
            </a:xfrm>
            <a:custGeom>
              <a:avLst/>
              <a:gdLst>
                <a:gd name="T0" fmla="*/ 15 w 26"/>
                <a:gd name="T1" fmla="*/ 0 h 51"/>
                <a:gd name="T2" fmla="*/ 13 w 26"/>
                <a:gd name="T3" fmla="*/ 10 h 51"/>
                <a:gd name="T4" fmla="*/ 26 w 26"/>
                <a:gd name="T5" fmla="*/ 10 h 51"/>
                <a:gd name="T6" fmla="*/ 26 w 26"/>
                <a:gd name="T7" fmla="*/ 13 h 51"/>
                <a:gd name="T8" fmla="*/ 13 w 26"/>
                <a:gd name="T9" fmla="*/ 13 h 51"/>
                <a:gd name="T10" fmla="*/ 8 w 26"/>
                <a:gd name="T11" fmla="*/ 37 h 51"/>
                <a:gd name="T12" fmla="*/ 8 w 26"/>
                <a:gd name="T13" fmla="*/ 41 h 51"/>
                <a:gd name="T14" fmla="*/ 13 w 26"/>
                <a:gd name="T15" fmla="*/ 46 h 51"/>
                <a:gd name="T16" fmla="*/ 21 w 26"/>
                <a:gd name="T17" fmla="*/ 44 h 51"/>
                <a:gd name="T18" fmla="*/ 21 w 26"/>
                <a:gd name="T19" fmla="*/ 47 h 51"/>
                <a:gd name="T20" fmla="*/ 7 w 26"/>
                <a:gd name="T21" fmla="*/ 51 h 51"/>
                <a:gd name="T22" fmla="*/ 0 w 26"/>
                <a:gd name="T23" fmla="*/ 43 h 51"/>
                <a:gd name="T24" fmla="*/ 1 w 26"/>
                <a:gd name="T25" fmla="*/ 37 h 51"/>
                <a:gd name="T26" fmla="*/ 6 w 26"/>
                <a:gd name="T27" fmla="*/ 13 h 51"/>
                <a:gd name="T28" fmla="*/ 0 w 26"/>
                <a:gd name="T29" fmla="*/ 14 h 51"/>
                <a:gd name="T30" fmla="*/ 0 w 26"/>
                <a:gd name="T31" fmla="*/ 11 h 51"/>
                <a:gd name="T32" fmla="*/ 7 w 26"/>
                <a:gd name="T33" fmla="*/ 8 h 51"/>
                <a:gd name="T34" fmla="*/ 11 w 26"/>
                <a:gd name="T35" fmla="*/ 0 h 51"/>
                <a:gd name="T36" fmla="*/ 15 w 26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51">
                  <a:moveTo>
                    <a:pt x="15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9"/>
                    <a:pt x="8" y="40"/>
                    <a:pt x="8" y="41"/>
                  </a:cubicBezTo>
                  <a:cubicBezTo>
                    <a:pt x="8" y="44"/>
                    <a:pt x="9" y="46"/>
                    <a:pt x="13" y="46"/>
                  </a:cubicBezTo>
                  <a:cubicBezTo>
                    <a:pt x="15" y="46"/>
                    <a:pt x="18" y="46"/>
                    <a:pt x="21" y="4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5" y="50"/>
                    <a:pt x="11" y="51"/>
                    <a:pt x="7" y="51"/>
                  </a:cubicBezTo>
                  <a:cubicBezTo>
                    <a:pt x="3" y="51"/>
                    <a:pt x="0" y="48"/>
                    <a:pt x="0" y="43"/>
                  </a:cubicBezTo>
                  <a:cubicBezTo>
                    <a:pt x="0" y="41"/>
                    <a:pt x="0" y="40"/>
                    <a:pt x="1" y="3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="" xmlns:a16="http://schemas.microsoft.com/office/drawing/2014/main" id="{4F9FD1DD-1A78-4F80-B807-183B7C4C18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6563" y="6427788"/>
              <a:ext cx="128588" cy="146050"/>
            </a:xfrm>
            <a:custGeom>
              <a:avLst/>
              <a:gdLst>
                <a:gd name="T0" fmla="*/ 38 w 38"/>
                <a:gd name="T1" fmla="*/ 17 h 43"/>
                <a:gd name="T2" fmla="*/ 15 w 38"/>
                <a:gd name="T3" fmla="*/ 43 h 43"/>
                <a:gd name="T4" fmla="*/ 0 w 38"/>
                <a:gd name="T5" fmla="*/ 27 h 43"/>
                <a:gd name="T6" fmla="*/ 23 w 38"/>
                <a:gd name="T7" fmla="*/ 0 h 43"/>
                <a:gd name="T8" fmla="*/ 38 w 38"/>
                <a:gd name="T9" fmla="*/ 17 h 43"/>
                <a:gd name="T10" fmla="*/ 8 w 38"/>
                <a:gd name="T11" fmla="*/ 26 h 43"/>
                <a:gd name="T12" fmla="*/ 16 w 38"/>
                <a:gd name="T13" fmla="*/ 40 h 43"/>
                <a:gd name="T14" fmla="*/ 30 w 38"/>
                <a:gd name="T15" fmla="*/ 17 h 43"/>
                <a:gd name="T16" fmla="*/ 21 w 38"/>
                <a:gd name="T17" fmla="*/ 4 h 43"/>
                <a:gd name="T18" fmla="*/ 8 w 38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43">
                  <a:moveTo>
                    <a:pt x="38" y="17"/>
                  </a:moveTo>
                  <a:cubicBezTo>
                    <a:pt x="38" y="31"/>
                    <a:pt x="28" y="43"/>
                    <a:pt x="15" y="43"/>
                  </a:cubicBezTo>
                  <a:cubicBezTo>
                    <a:pt x="6" y="43"/>
                    <a:pt x="0" y="37"/>
                    <a:pt x="0" y="27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32" y="0"/>
                    <a:pt x="38" y="7"/>
                    <a:pt x="38" y="17"/>
                  </a:cubicBezTo>
                  <a:close/>
                  <a:moveTo>
                    <a:pt x="8" y="26"/>
                  </a:moveTo>
                  <a:cubicBezTo>
                    <a:pt x="8" y="35"/>
                    <a:pt x="11" y="40"/>
                    <a:pt x="16" y="40"/>
                  </a:cubicBezTo>
                  <a:cubicBezTo>
                    <a:pt x="24" y="40"/>
                    <a:pt x="30" y="30"/>
                    <a:pt x="30" y="17"/>
                  </a:cubicBezTo>
                  <a:cubicBezTo>
                    <a:pt x="30" y="8"/>
                    <a:pt x="27" y="4"/>
                    <a:pt x="21" y="4"/>
                  </a:cubicBezTo>
                  <a:cubicBezTo>
                    <a:pt x="14" y="4"/>
                    <a:pt x="8" y="14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="" xmlns:a16="http://schemas.microsoft.com/office/drawing/2014/main" id="{A75B8856-165A-4F1C-B742-7A196D904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988" y="6351588"/>
              <a:ext cx="166688" cy="287338"/>
            </a:xfrm>
            <a:custGeom>
              <a:avLst/>
              <a:gdLst>
                <a:gd name="T0" fmla="*/ 37 w 49"/>
                <a:gd name="T1" fmla="*/ 4 h 84"/>
                <a:gd name="T2" fmla="*/ 29 w 49"/>
                <a:gd name="T3" fmla="*/ 24 h 84"/>
                <a:gd name="T4" fmla="*/ 42 w 49"/>
                <a:gd name="T5" fmla="*/ 24 h 84"/>
                <a:gd name="T6" fmla="*/ 42 w 49"/>
                <a:gd name="T7" fmla="*/ 28 h 84"/>
                <a:gd name="T8" fmla="*/ 29 w 49"/>
                <a:gd name="T9" fmla="*/ 28 h 84"/>
                <a:gd name="T10" fmla="*/ 25 w 49"/>
                <a:gd name="T11" fmla="*/ 53 h 84"/>
                <a:gd name="T12" fmla="*/ 19 w 49"/>
                <a:gd name="T13" fmla="*/ 73 h 84"/>
                <a:gd name="T14" fmla="*/ 5 w 49"/>
                <a:gd name="T15" fmla="*/ 84 h 84"/>
                <a:gd name="T16" fmla="*/ 0 w 49"/>
                <a:gd name="T17" fmla="*/ 79 h 84"/>
                <a:gd name="T18" fmla="*/ 2 w 49"/>
                <a:gd name="T19" fmla="*/ 75 h 84"/>
                <a:gd name="T20" fmla="*/ 11 w 49"/>
                <a:gd name="T21" fmla="*/ 78 h 84"/>
                <a:gd name="T22" fmla="*/ 18 w 49"/>
                <a:gd name="T23" fmla="*/ 54 h 84"/>
                <a:gd name="T24" fmla="*/ 22 w 49"/>
                <a:gd name="T25" fmla="*/ 28 h 84"/>
                <a:gd name="T26" fmla="*/ 16 w 49"/>
                <a:gd name="T27" fmla="*/ 29 h 84"/>
                <a:gd name="T28" fmla="*/ 16 w 49"/>
                <a:gd name="T29" fmla="*/ 26 h 84"/>
                <a:gd name="T30" fmla="*/ 23 w 49"/>
                <a:gd name="T31" fmla="*/ 23 h 84"/>
                <a:gd name="T32" fmla="*/ 41 w 49"/>
                <a:gd name="T33" fmla="*/ 0 h 84"/>
                <a:gd name="T34" fmla="*/ 49 w 49"/>
                <a:gd name="T35" fmla="*/ 5 h 84"/>
                <a:gd name="T36" fmla="*/ 44 w 49"/>
                <a:gd name="T37" fmla="*/ 10 h 84"/>
                <a:gd name="T38" fmla="*/ 37 w 49"/>
                <a:gd name="T3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84">
                  <a:moveTo>
                    <a:pt x="37" y="4"/>
                  </a:moveTo>
                  <a:cubicBezTo>
                    <a:pt x="34" y="6"/>
                    <a:pt x="31" y="13"/>
                    <a:pt x="29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63"/>
                    <a:pt x="22" y="68"/>
                    <a:pt x="19" y="73"/>
                  </a:cubicBezTo>
                  <a:cubicBezTo>
                    <a:pt x="14" y="80"/>
                    <a:pt x="9" y="84"/>
                    <a:pt x="5" y="84"/>
                  </a:cubicBezTo>
                  <a:cubicBezTo>
                    <a:pt x="2" y="84"/>
                    <a:pt x="0" y="82"/>
                    <a:pt x="0" y="79"/>
                  </a:cubicBezTo>
                  <a:cubicBezTo>
                    <a:pt x="0" y="77"/>
                    <a:pt x="0" y="76"/>
                    <a:pt x="2" y="75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5" y="74"/>
                    <a:pt x="16" y="69"/>
                    <a:pt x="18" y="54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9"/>
                    <a:pt x="33" y="0"/>
                    <a:pt x="41" y="0"/>
                  </a:cubicBezTo>
                  <a:cubicBezTo>
                    <a:pt x="45" y="0"/>
                    <a:pt x="49" y="2"/>
                    <a:pt x="49" y="5"/>
                  </a:cubicBezTo>
                  <a:cubicBezTo>
                    <a:pt x="49" y="8"/>
                    <a:pt x="47" y="9"/>
                    <a:pt x="44" y="10"/>
                  </a:cubicBezTo>
                  <a:lnTo>
                    <a:pt x="3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="" xmlns:a16="http://schemas.microsoft.com/office/drawing/2014/main" id="{B575136A-AC09-46C9-91C7-0060212C2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6399213"/>
              <a:ext cx="85725" cy="174625"/>
            </a:xfrm>
            <a:custGeom>
              <a:avLst/>
              <a:gdLst>
                <a:gd name="T0" fmla="*/ 14 w 25"/>
                <a:gd name="T1" fmla="*/ 0 h 51"/>
                <a:gd name="T2" fmla="*/ 13 w 25"/>
                <a:gd name="T3" fmla="*/ 10 h 51"/>
                <a:gd name="T4" fmla="*/ 25 w 25"/>
                <a:gd name="T5" fmla="*/ 10 h 51"/>
                <a:gd name="T6" fmla="*/ 25 w 25"/>
                <a:gd name="T7" fmla="*/ 13 h 51"/>
                <a:gd name="T8" fmla="*/ 12 w 25"/>
                <a:gd name="T9" fmla="*/ 13 h 51"/>
                <a:gd name="T10" fmla="*/ 7 w 25"/>
                <a:gd name="T11" fmla="*/ 37 h 51"/>
                <a:gd name="T12" fmla="*/ 7 w 25"/>
                <a:gd name="T13" fmla="*/ 41 h 51"/>
                <a:gd name="T14" fmla="*/ 12 w 25"/>
                <a:gd name="T15" fmla="*/ 46 h 51"/>
                <a:gd name="T16" fmla="*/ 20 w 25"/>
                <a:gd name="T17" fmla="*/ 44 h 51"/>
                <a:gd name="T18" fmla="*/ 20 w 25"/>
                <a:gd name="T19" fmla="*/ 47 h 51"/>
                <a:gd name="T20" fmla="*/ 7 w 25"/>
                <a:gd name="T21" fmla="*/ 51 h 51"/>
                <a:gd name="T22" fmla="*/ 0 w 25"/>
                <a:gd name="T23" fmla="*/ 43 h 51"/>
                <a:gd name="T24" fmla="*/ 0 w 25"/>
                <a:gd name="T25" fmla="*/ 37 h 51"/>
                <a:gd name="T26" fmla="*/ 5 w 25"/>
                <a:gd name="T27" fmla="*/ 13 h 51"/>
                <a:gd name="T28" fmla="*/ 0 w 25"/>
                <a:gd name="T29" fmla="*/ 14 h 51"/>
                <a:gd name="T30" fmla="*/ 0 w 25"/>
                <a:gd name="T31" fmla="*/ 11 h 51"/>
                <a:gd name="T32" fmla="*/ 6 w 25"/>
                <a:gd name="T33" fmla="*/ 8 h 51"/>
                <a:gd name="T34" fmla="*/ 10 w 25"/>
                <a:gd name="T35" fmla="*/ 0 h 51"/>
                <a:gd name="T36" fmla="*/ 14 w 25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1">
                  <a:moveTo>
                    <a:pt x="14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9"/>
                    <a:pt x="7" y="40"/>
                    <a:pt x="7" y="41"/>
                  </a:cubicBezTo>
                  <a:cubicBezTo>
                    <a:pt x="7" y="44"/>
                    <a:pt x="9" y="46"/>
                    <a:pt x="12" y="46"/>
                  </a:cubicBezTo>
                  <a:cubicBezTo>
                    <a:pt x="14" y="46"/>
                    <a:pt x="17" y="46"/>
                    <a:pt x="20" y="44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4" y="50"/>
                    <a:pt x="10" y="51"/>
                    <a:pt x="7" y="51"/>
                  </a:cubicBezTo>
                  <a:cubicBezTo>
                    <a:pt x="2" y="51"/>
                    <a:pt x="0" y="48"/>
                    <a:pt x="0" y="43"/>
                  </a:cubicBezTo>
                  <a:cubicBezTo>
                    <a:pt x="0" y="41"/>
                    <a:pt x="0" y="40"/>
                    <a:pt x="0" y="3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="" xmlns:a16="http://schemas.microsoft.com/office/drawing/2014/main" id="{6794627C-ACDA-4696-B720-624314865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351588"/>
              <a:ext cx="146050" cy="222250"/>
            </a:xfrm>
            <a:custGeom>
              <a:avLst/>
              <a:gdLst>
                <a:gd name="T0" fmla="*/ 21 w 43"/>
                <a:gd name="T1" fmla="*/ 0 h 65"/>
                <a:gd name="T2" fmla="*/ 17 w 43"/>
                <a:gd name="T3" fmla="*/ 15 h 65"/>
                <a:gd name="T4" fmla="*/ 14 w 43"/>
                <a:gd name="T5" fmla="*/ 30 h 65"/>
                <a:gd name="T6" fmla="*/ 31 w 43"/>
                <a:gd name="T7" fmla="*/ 22 h 65"/>
                <a:gd name="T8" fmla="*/ 39 w 43"/>
                <a:gd name="T9" fmla="*/ 29 h 65"/>
                <a:gd name="T10" fmla="*/ 37 w 43"/>
                <a:gd name="T11" fmla="*/ 37 h 65"/>
                <a:gd name="T12" fmla="*/ 34 w 43"/>
                <a:gd name="T13" fmla="*/ 51 h 65"/>
                <a:gd name="T14" fmla="*/ 33 w 43"/>
                <a:gd name="T15" fmla="*/ 56 h 65"/>
                <a:gd name="T16" fmla="*/ 38 w 43"/>
                <a:gd name="T17" fmla="*/ 61 h 65"/>
                <a:gd name="T18" fmla="*/ 43 w 43"/>
                <a:gd name="T19" fmla="*/ 60 h 65"/>
                <a:gd name="T20" fmla="*/ 43 w 43"/>
                <a:gd name="T21" fmla="*/ 62 h 65"/>
                <a:gd name="T22" fmla="*/ 32 w 43"/>
                <a:gd name="T23" fmla="*/ 65 h 65"/>
                <a:gd name="T24" fmla="*/ 26 w 43"/>
                <a:gd name="T25" fmla="*/ 60 h 65"/>
                <a:gd name="T26" fmla="*/ 26 w 43"/>
                <a:gd name="T27" fmla="*/ 55 h 65"/>
                <a:gd name="T28" fmla="*/ 30 w 43"/>
                <a:gd name="T29" fmla="*/ 39 h 65"/>
                <a:gd name="T30" fmla="*/ 31 w 43"/>
                <a:gd name="T31" fmla="*/ 33 h 65"/>
                <a:gd name="T32" fmla="*/ 27 w 43"/>
                <a:gd name="T33" fmla="*/ 27 h 65"/>
                <a:gd name="T34" fmla="*/ 13 w 43"/>
                <a:gd name="T35" fmla="*/ 35 h 65"/>
                <a:gd name="T36" fmla="*/ 8 w 43"/>
                <a:gd name="T37" fmla="*/ 65 h 65"/>
                <a:gd name="T38" fmla="*/ 0 w 43"/>
                <a:gd name="T39" fmla="*/ 65 h 65"/>
                <a:gd name="T40" fmla="*/ 12 w 43"/>
                <a:gd name="T41" fmla="*/ 6 h 65"/>
                <a:gd name="T42" fmla="*/ 4 w 43"/>
                <a:gd name="T43" fmla="*/ 5 h 65"/>
                <a:gd name="T44" fmla="*/ 4 w 43"/>
                <a:gd name="T45" fmla="*/ 2 h 65"/>
                <a:gd name="T46" fmla="*/ 18 w 43"/>
                <a:gd name="T47" fmla="*/ 0 h 65"/>
                <a:gd name="T48" fmla="*/ 21 w 43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65">
                  <a:moveTo>
                    <a:pt x="21" y="0"/>
                  </a:moveTo>
                  <a:cubicBezTo>
                    <a:pt x="19" y="6"/>
                    <a:pt x="18" y="10"/>
                    <a:pt x="17" y="15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2" y="24"/>
                    <a:pt x="27" y="22"/>
                    <a:pt x="31" y="22"/>
                  </a:cubicBezTo>
                  <a:cubicBezTo>
                    <a:pt x="36" y="22"/>
                    <a:pt x="39" y="25"/>
                    <a:pt x="39" y="29"/>
                  </a:cubicBezTo>
                  <a:cubicBezTo>
                    <a:pt x="39" y="31"/>
                    <a:pt x="38" y="33"/>
                    <a:pt x="37" y="37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3"/>
                    <a:pt x="33" y="55"/>
                    <a:pt x="33" y="56"/>
                  </a:cubicBezTo>
                  <a:cubicBezTo>
                    <a:pt x="33" y="59"/>
                    <a:pt x="35" y="61"/>
                    <a:pt x="38" y="61"/>
                  </a:cubicBezTo>
                  <a:cubicBezTo>
                    <a:pt x="39" y="61"/>
                    <a:pt x="41" y="60"/>
                    <a:pt x="43" y="60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4"/>
                    <a:pt x="35" y="65"/>
                    <a:pt x="32" y="65"/>
                  </a:cubicBezTo>
                  <a:cubicBezTo>
                    <a:pt x="28" y="65"/>
                    <a:pt x="26" y="63"/>
                    <a:pt x="26" y="60"/>
                  </a:cubicBezTo>
                  <a:cubicBezTo>
                    <a:pt x="26" y="58"/>
                    <a:pt x="26" y="57"/>
                    <a:pt x="26" y="55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6"/>
                    <a:pt x="31" y="34"/>
                    <a:pt x="31" y="33"/>
                  </a:cubicBezTo>
                  <a:cubicBezTo>
                    <a:pt x="31" y="29"/>
                    <a:pt x="29" y="27"/>
                    <a:pt x="27" y="27"/>
                  </a:cubicBezTo>
                  <a:cubicBezTo>
                    <a:pt x="23" y="27"/>
                    <a:pt x="19" y="30"/>
                    <a:pt x="13" y="3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="" xmlns:a16="http://schemas.microsoft.com/office/drawing/2014/main" id="{2BA8AD0A-4056-454D-831E-66D1272704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3775" y="6427788"/>
              <a:ext cx="104775" cy="146050"/>
            </a:xfrm>
            <a:custGeom>
              <a:avLst/>
              <a:gdLst>
                <a:gd name="T0" fmla="*/ 30 w 31"/>
                <a:gd name="T1" fmla="*/ 35 h 43"/>
                <a:gd name="T2" fmla="*/ 13 w 31"/>
                <a:gd name="T3" fmla="*/ 43 h 43"/>
                <a:gd name="T4" fmla="*/ 0 w 31"/>
                <a:gd name="T5" fmla="*/ 27 h 43"/>
                <a:gd name="T6" fmla="*/ 11 w 31"/>
                <a:gd name="T7" fmla="*/ 5 h 43"/>
                <a:gd name="T8" fmla="*/ 22 w 31"/>
                <a:gd name="T9" fmla="*/ 0 h 43"/>
                <a:gd name="T10" fmla="*/ 31 w 31"/>
                <a:gd name="T11" fmla="*/ 9 h 43"/>
                <a:gd name="T12" fmla="*/ 7 w 31"/>
                <a:gd name="T13" fmla="*/ 23 h 43"/>
                <a:gd name="T14" fmla="*/ 7 w 31"/>
                <a:gd name="T15" fmla="*/ 27 h 43"/>
                <a:gd name="T16" fmla="*/ 16 w 31"/>
                <a:gd name="T17" fmla="*/ 38 h 43"/>
                <a:gd name="T18" fmla="*/ 30 w 31"/>
                <a:gd name="T19" fmla="*/ 31 h 43"/>
                <a:gd name="T20" fmla="*/ 30 w 31"/>
                <a:gd name="T21" fmla="*/ 35 h 43"/>
                <a:gd name="T22" fmla="*/ 20 w 31"/>
                <a:gd name="T23" fmla="*/ 17 h 43"/>
                <a:gd name="T24" fmla="*/ 25 w 31"/>
                <a:gd name="T25" fmla="*/ 9 h 43"/>
                <a:gd name="T26" fmla="*/ 20 w 31"/>
                <a:gd name="T27" fmla="*/ 4 h 43"/>
                <a:gd name="T28" fmla="*/ 8 w 31"/>
                <a:gd name="T29" fmla="*/ 20 h 43"/>
                <a:gd name="T30" fmla="*/ 20 w 31"/>
                <a:gd name="T3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3">
                  <a:moveTo>
                    <a:pt x="30" y="35"/>
                  </a:moveTo>
                  <a:cubicBezTo>
                    <a:pt x="24" y="41"/>
                    <a:pt x="19" y="43"/>
                    <a:pt x="13" y="43"/>
                  </a:cubicBezTo>
                  <a:cubicBezTo>
                    <a:pt x="5" y="43"/>
                    <a:pt x="0" y="37"/>
                    <a:pt x="0" y="27"/>
                  </a:cubicBezTo>
                  <a:cubicBezTo>
                    <a:pt x="0" y="18"/>
                    <a:pt x="4" y="10"/>
                    <a:pt x="11" y="5"/>
                  </a:cubicBezTo>
                  <a:cubicBezTo>
                    <a:pt x="14" y="2"/>
                    <a:pt x="19" y="0"/>
                    <a:pt x="22" y="0"/>
                  </a:cubicBezTo>
                  <a:cubicBezTo>
                    <a:pt x="28" y="0"/>
                    <a:pt x="31" y="4"/>
                    <a:pt x="31" y="9"/>
                  </a:cubicBezTo>
                  <a:cubicBezTo>
                    <a:pt x="31" y="17"/>
                    <a:pt x="23" y="22"/>
                    <a:pt x="7" y="23"/>
                  </a:cubicBezTo>
                  <a:cubicBezTo>
                    <a:pt x="7" y="24"/>
                    <a:pt x="7" y="26"/>
                    <a:pt x="7" y="27"/>
                  </a:cubicBezTo>
                  <a:cubicBezTo>
                    <a:pt x="7" y="34"/>
                    <a:pt x="10" y="38"/>
                    <a:pt x="16" y="38"/>
                  </a:cubicBezTo>
                  <a:cubicBezTo>
                    <a:pt x="20" y="38"/>
                    <a:pt x="25" y="36"/>
                    <a:pt x="30" y="31"/>
                  </a:cubicBezTo>
                  <a:lnTo>
                    <a:pt x="30" y="35"/>
                  </a:lnTo>
                  <a:close/>
                  <a:moveTo>
                    <a:pt x="20" y="17"/>
                  </a:moveTo>
                  <a:cubicBezTo>
                    <a:pt x="23" y="14"/>
                    <a:pt x="25" y="12"/>
                    <a:pt x="25" y="9"/>
                  </a:cubicBezTo>
                  <a:cubicBezTo>
                    <a:pt x="25" y="6"/>
                    <a:pt x="23" y="4"/>
                    <a:pt x="20" y="4"/>
                  </a:cubicBezTo>
                  <a:cubicBezTo>
                    <a:pt x="15" y="4"/>
                    <a:pt x="10" y="10"/>
                    <a:pt x="8" y="20"/>
                  </a:cubicBezTo>
                  <a:cubicBezTo>
                    <a:pt x="13" y="20"/>
                    <a:pt x="17" y="19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="" xmlns:a16="http://schemas.microsoft.com/office/drawing/2014/main" id="{E4020FE9-B745-4B88-AB4F-AF5A4B52FE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6813" y="6369050"/>
              <a:ext cx="169863" cy="204788"/>
            </a:xfrm>
            <a:custGeom>
              <a:avLst/>
              <a:gdLst>
                <a:gd name="T0" fmla="*/ 28 w 50"/>
                <a:gd name="T1" fmla="*/ 0 h 60"/>
                <a:gd name="T2" fmla="*/ 43 w 50"/>
                <a:gd name="T3" fmla="*/ 3 h 60"/>
                <a:gd name="T4" fmla="*/ 50 w 50"/>
                <a:gd name="T5" fmla="*/ 15 h 60"/>
                <a:gd name="T6" fmla="*/ 23 w 50"/>
                <a:gd name="T7" fmla="*/ 37 h 60"/>
                <a:gd name="T8" fmla="*/ 18 w 50"/>
                <a:gd name="T9" fmla="*/ 37 h 60"/>
                <a:gd name="T10" fmla="*/ 14 w 50"/>
                <a:gd name="T11" fmla="*/ 54 h 60"/>
                <a:gd name="T12" fmla="*/ 15 w 50"/>
                <a:gd name="T13" fmla="*/ 56 h 60"/>
                <a:gd name="T14" fmla="*/ 21 w 50"/>
                <a:gd name="T15" fmla="*/ 56 h 60"/>
                <a:gd name="T16" fmla="*/ 21 w 50"/>
                <a:gd name="T17" fmla="*/ 60 h 60"/>
                <a:gd name="T18" fmla="*/ 0 w 50"/>
                <a:gd name="T19" fmla="*/ 60 h 60"/>
                <a:gd name="T20" fmla="*/ 0 w 50"/>
                <a:gd name="T21" fmla="*/ 56 h 60"/>
                <a:gd name="T22" fmla="*/ 5 w 50"/>
                <a:gd name="T23" fmla="*/ 56 h 60"/>
                <a:gd name="T24" fmla="*/ 7 w 50"/>
                <a:gd name="T25" fmla="*/ 54 h 60"/>
                <a:gd name="T26" fmla="*/ 16 w 50"/>
                <a:gd name="T27" fmla="*/ 6 h 60"/>
                <a:gd name="T28" fmla="*/ 15 w 50"/>
                <a:gd name="T29" fmla="*/ 4 h 60"/>
                <a:gd name="T30" fmla="*/ 10 w 50"/>
                <a:gd name="T31" fmla="*/ 4 h 60"/>
                <a:gd name="T32" fmla="*/ 10 w 50"/>
                <a:gd name="T33" fmla="*/ 0 h 60"/>
                <a:gd name="T34" fmla="*/ 28 w 50"/>
                <a:gd name="T35" fmla="*/ 0 h 60"/>
                <a:gd name="T36" fmla="*/ 18 w 50"/>
                <a:gd name="T37" fmla="*/ 33 h 60"/>
                <a:gd name="T38" fmla="*/ 22 w 50"/>
                <a:gd name="T39" fmla="*/ 33 h 60"/>
                <a:gd name="T40" fmla="*/ 42 w 50"/>
                <a:gd name="T41" fmla="*/ 16 h 60"/>
                <a:gd name="T42" fmla="*/ 28 w 50"/>
                <a:gd name="T43" fmla="*/ 4 h 60"/>
                <a:gd name="T44" fmla="*/ 24 w 50"/>
                <a:gd name="T45" fmla="*/ 4 h 60"/>
                <a:gd name="T46" fmla="*/ 18 w 50"/>
                <a:gd name="T47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60">
                  <a:moveTo>
                    <a:pt x="28" y="0"/>
                  </a:moveTo>
                  <a:cubicBezTo>
                    <a:pt x="36" y="0"/>
                    <a:pt x="40" y="1"/>
                    <a:pt x="43" y="3"/>
                  </a:cubicBezTo>
                  <a:cubicBezTo>
                    <a:pt x="48" y="5"/>
                    <a:pt x="50" y="9"/>
                    <a:pt x="50" y="15"/>
                  </a:cubicBezTo>
                  <a:cubicBezTo>
                    <a:pt x="50" y="28"/>
                    <a:pt x="39" y="37"/>
                    <a:pt x="23" y="37"/>
                  </a:cubicBezTo>
                  <a:cubicBezTo>
                    <a:pt x="22" y="37"/>
                    <a:pt x="21" y="37"/>
                    <a:pt x="18" y="37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28" y="0"/>
                  </a:lnTo>
                  <a:close/>
                  <a:moveTo>
                    <a:pt x="18" y="33"/>
                  </a:moveTo>
                  <a:cubicBezTo>
                    <a:pt x="20" y="33"/>
                    <a:pt x="21" y="33"/>
                    <a:pt x="22" y="33"/>
                  </a:cubicBezTo>
                  <a:cubicBezTo>
                    <a:pt x="35" y="33"/>
                    <a:pt x="42" y="27"/>
                    <a:pt x="42" y="16"/>
                  </a:cubicBezTo>
                  <a:cubicBezTo>
                    <a:pt x="42" y="8"/>
                    <a:pt x="37" y="4"/>
                    <a:pt x="28" y="4"/>
                  </a:cubicBezTo>
                  <a:cubicBezTo>
                    <a:pt x="27" y="4"/>
                    <a:pt x="27" y="4"/>
                    <a:pt x="24" y="4"/>
                  </a:cubicBezTo>
                  <a:lnTo>
                    <a:pt x="1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="" xmlns:a16="http://schemas.microsoft.com/office/drawing/2014/main" id="{7A8F7B46-42B2-4BD3-8139-EE62A956D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6427788"/>
              <a:ext cx="206375" cy="146050"/>
            </a:xfrm>
            <a:custGeom>
              <a:avLst/>
              <a:gdLst>
                <a:gd name="T0" fmla="*/ 13 w 61"/>
                <a:gd name="T1" fmla="*/ 0 h 43"/>
                <a:gd name="T2" fmla="*/ 15 w 61"/>
                <a:gd name="T3" fmla="*/ 35 h 43"/>
                <a:gd name="T4" fmla="*/ 31 w 61"/>
                <a:gd name="T5" fmla="*/ 2 h 43"/>
                <a:gd name="T6" fmla="*/ 37 w 61"/>
                <a:gd name="T7" fmla="*/ 1 h 43"/>
                <a:gd name="T8" fmla="*/ 39 w 61"/>
                <a:gd name="T9" fmla="*/ 36 h 43"/>
                <a:gd name="T10" fmla="*/ 43 w 61"/>
                <a:gd name="T11" fmla="*/ 30 h 43"/>
                <a:gd name="T12" fmla="*/ 53 w 61"/>
                <a:gd name="T13" fmla="*/ 12 h 43"/>
                <a:gd name="T14" fmla="*/ 52 w 61"/>
                <a:gd name="T15" fmla="*/ 2 h 43"/>
                <a:gd name="T16" fmla="*/ 56 w 61"/>
                <a:gd name="T17" fmla="*/ 0 h 43"/>
                <a:gd name="T18" fmla="*/ 61 w 61"/>
                <a:gd name="T19" fmla="*/ 5 h 43"/>
                <a:gd name="T20" fmla="*/ 38 w 61"/>
                <a:gd name="T21" fmla="*/ 43 h 43"/>
                <a:gd name="T22" fmla="*/ 33 w 61"/>
                <a:gd name="T23" fmla="*/ 43 h 43"/>
                <a:gd name="T24" fmla="*/ 31 w 61"/>
                <a:gd name="T25" fmla="*/ 12 h 43"/>
                <a:gd name="T26" fmla="*/ 14 w 61"/>
                <a:gd name="T27" fmla="*/ 43 h 43"/>
                <a:gd name="T28" fmla="*/ 8 w 61"/>
                <a:gd name="T29" fmla="*/ 43 h 43"/>
                <a:gd name="T30" fmla="*/ 9 w 61"/>
                <a:gd name="T31" fmla="*/ 41 h 43"/>
                <a:gd name="T32" fmla="*/ 7 w 61"/>
                <a:gd name="T33" fmla="*/ 6 h 43"/>
                <a:gd name="T34" fmla="*/ 0 w 61"/>
                <a:gd name="T35" fmla="*/ 5 h 43"/>
                <a:gd name="T36" fmla="*/ 0 w 61"/>
                <a:gd name="T37" fmla="*/ 3 h 43"/>
                <a:gd name="T38" fmla="*/ 10 w 61"/>
                <a:gd name="T39" fmla="*/ 0 h 43"/>
                <a:gd name="T40" fmla="*/ 13 w 61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43">
                  <a:moveTo>
                    <a:pt x="13" y="0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25" y="16"/>
                    <a:pt x="27" y="12"/>
                    <a:pt x="31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2"/>
                    <a:pt x="38" y="21"/>
                    <a:pt x="39" y="36"/>
                  </a:cubicBezTo>
                  <a:cubicBezTo>
                    <a:pt x="41" y="33"/>
                    <a:pt x="42" y="32"/>
                    <a:pt x="43" y="30"/>
                  </a:cubicBezTo>
                  <a:cubicBezTo>
                    <a:pt x="48" y="23"/>
                    <a:pt x="52" y="17"/>
                    <a:pt x="53" y="1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1"/>
                    <a:pt x="54" y="0"/>
                    <a:pt x="56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11"/>
                    <a:pt x="56" y="19"/>
                    <a:pt x="38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20"/>
                    <a:pt x="23" y="26"/>
                    <a:pt x="14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="" xmlns:a16="http://schemas.microsoft.com/office/drawing/2014/main" id="{220DB3EA-1514-4E39-A1AC-F6FE20ED1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8" y="6365875"/>
              <a:ext cx="173038" cy="211138"/>
            </a:xfrm>
            <a:custGeom>
              <a:avLst/>
              <a:gdLst>
                <a:gd name="T0" fmla="*/ 49 w 51"/>
                <a:gd name="T1" fmla="*/ 17 h 62"/>
                <a:gd name="T2" fmla="*/ 45 w 51"/>
                <a:gd name="T3" fmla="*/ 17 h 62"/>
                <a:gd name="T4" fmla="*/ 45 w 51"/>
                <a:gd name="T5" fmla="*/ 9 h 62"/>
                <a:gd name="T6" fmla="*/ 44 w 51"/>
                <a:gd name="T7" fmla="*/ 7 h 62"/>
                <a:gd name="T8" fmla="*/ 35 w 51"/>
                <a:gd name="T9" fmla="*/ 5 h 62"/>
                <a:gd name="T10" fmla="*/ 9 w 51"/>
                <a:gd name="T11" fmla="*/ 38 h 62"/>
                <a:gd name="T12" fmla="*/ 27 w 51"/>
                <a:gd name="T13" fmla="*/ 57 h 62"/>
                <a:gd name="T14" fmla="*/ 34 w 51"/>
                <a:gd name="T15" fmla="*/ 56 h 62"/>
                <a:gd name="T16" fmla="*/ 36 w 51"/>
                <a:gd name="T17" fmla="*/ 55 h 62"/>
                <a:gd name="T18" fmla="*/ 40 w 51"/>
                <a:gd name="T19" fmla="*/ 45 h 62"/>
                <a:gd name="T20" fmla="*/ 44 w 51"/>
                <a:gd name="T21" fmla="*/ 45 h 62"/>
                <a:gd name="T22" fmla="*/ 41 w 51"/>
                <a:gd name="T23" fmla="*/ 59 h 62"/>
                <a:gd name="T24" fmla="*/ 24 w 51"/>
                <a:gd name="T25" fmla="*/ 62 h 62"/>
                <a:gd name="T26" fmla="*/ 0 w 51"/>
                <a:gd name="T27" fmla="*/ 37 h 62"/>
                <a:gd name="T28" fmla="*/ 35 w 51"/>
                <a:gd name="T29" fmla="*/ 0 h 62"/>
                <a:gd name="T30" fmla="*/ 51 w 51"/>
                <a:gd name="T31" fmla="*/ 3 h 62"/>
                <a:gd name="T32" fmla="*/ 49 w 51"/>
                <a:gd name="T33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62">
                  <a:moveTo>
                    <a:pt x="49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1" y="5"/>
                    <a:pt x="39" y="5"/>
                    <a:pt x="35" y="5"/>
                  </a:cubicBezTo>
                  <a:cubicBezTo>
                    <a:pt x="20" y="5"/>
                    <a:pt x="9" y="19"/>
                    <a:pt x="9" y="38"/>
                  </a:cubicBezTo>
                  <a:cubicBezTo>
                    <a:pt x="9" y="50"/>
                    <a:pt x="15" y="57"/>
                    <a:pt x="27" y="57"/>
                  </a:cubicBezTo>
                  <a:cubicBezTo>
                    <a:pt x="29" y="57"/>
                    <a:pt x="31" y="57"/>
                    <a:pt x="34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4" y="61"/>
                    <a:pt x="29" y="62"/>
                    <a:pt x="24" y="62"/>
                  </a:cubicBezTo>
                  <a:cubicBezTo>
                    <a:pt x="9" y="62"/>
                    <a:pt x="0" y="52"/>
                    <a:pt x="0" y="37"/>
                  </a:cubicBezTo>
                  <a:cubicBezTo>
                    <a:pt x="0" y="17"/>
                    <a:pt x="16" y="0"/>
                    <a:pt x="35" y="0"/>
                  </a:cubicBezTo>
                  <a:cubicBezTo>
                    <a:pt x="40" y="0"/>
                    <a:pt x="45" y="1"/>
                    <a:pt x="51" y="3"/>
                  </a:cubicBezTo>
                  <a:lnTo>
                    <a:pt x="4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="" xmlns:a16="http://schemas.microsoft.com/office/drawing/2014/main" id="{7ECBC039-7D9D-4195-8A11-76246892D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813" y="6427788"/>
              <a:ext cx="146050" cy="146050"/>
            </a:xfrm>
            <a:custGeom>
              <a:avLst/>
              <a:gdLst>
                <a:gd name="T0" fmla="*/ 15 w 43"/>
                <a:gd name="T1" fmla="*/ 0 h 43"/>
                <a:gd name="T2" fmla="*/ 14 w 43"/>
                <a:gd name="T3" fmla="*/ 9 h 43"/>
                <a:gd name="T4" fmla="*/ 31 w 43"/>
                <a:gd name="T5" fmla="*/ 0 h 43"/>
                <a:gd name="T6" fmla="*/ 38 w 43"/>
                <a:gd name="T7" fmla="*/ 7 h 43"/>
                <a:gd name="T8" fmla="*/ 37 w 43"/>
                <a:gd name="T9" fmla="*/ 15 h 43"/>
                <a:gd name="T10" fmla="*/ 34 w 43"/>
                <a:gd name="T11" fmla="*/ 29 h 43"/>
                <a:gd name="T12" fmla="*/ 33 w 43"/>
                <a:gd name="T13" fmla="*/ 34 h 43"/>
                <a:gd name="T14" fmla="*/ 38 w 43"/>
                <a:gd name="T15" fmla="*/ 39 h 43"/>
                <a:gd name="T16" fmla="*/ 43 w 43"/>
                <a:gd name="T17" fmla="*/ 38 h 43"/>
                <a:gd name="T18" fmla="*/ 43 w 43"/>
                <a:gd name="T19" fmla="*/ 40 h 43"/>
                <a:gd name="T20" fmla="*/ 32 w 43"/>
                <a:gd name="T21" fmla="*/ 43 h 43"/>
                <a:gd name="T22" fmla="*/ 26 w 43"/>
                <a:gd name="T23" fmla="*/ 38 h 43"/>
                <a:gd name="T24" fmla="*/ 26 w 43"/>
                <a:gd name="T25" fmla="*/ 33 h 43"/>
                <a:gd name="T26" fmla="*/ 30 w 43"/>
                <a:gd name="T27" fmla="*/ 17 h 43"/>
                <a:gd name="T28" fmla="*/ 31 w 43"/>
                <a:gd name="T29" fmla="*/ 11 h 43"/>
                <a:gd name="T30" fmla="*/ 26 w 43"/>
                <a:gd name="T31" fmla="*/ 5 h 43"/>
                <a:gd name="T32" fmla="*/ 13 w 43"/>
                <a:gd name="T33" fmla="*/ 13 h 43"/>
                <a:gd name="T34" fmla="*/ 8 w 43"/>
                <a:gd name="T35" fmla="*/ 43 h 43"/>
                <a:gd name="T36" fmla="*/ 0 w 43"/>
                <a:gd name="T37" fmla="*/ 43 h 43"/>
                <a:gd name="T38" fmla="*/ 7 w 43"/>
                <a:gd name="T39" fmla="*/ 7 h 43"/>
                <a:gd name="T40" fmla="*/ 0 w 43"/>
                <a:gd name="T41" fmla="*/ 5 h 43"/>
                <a:gd name="T42" fmla="*/ 0 w 43"/>
                <a:gd name="T43" fmla="*/ 3 h 43"/>
                <a:gd name="T44" fmla="*/ 13 w 43"/>
                <a:gd name="T45" fmla="*/ 0 h 43"/>
                <a:gd name="T46" fmla="*/ 15 w 43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43">
                  <a:moveTo>
                    <a:pt x="15" y="0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22" y="2"/>
                    <a:pt x="26" y="0"/>
                    <a:pt x="31" y="0"/>
                  </a:cubicBezTo>
                  <a:cubicBezTo>
                    <a:pt x="35" y="0"/>
                    <a:pt x="38" y="3"/>
                    <a:pt x="38" y="7"/>
                  </a:cubicBezTo>
                  <a:cubicBezTo>
                    <a:pt x="38" y="9"/>
                    <a:pt x="38" y="10"/>
                    <a:pt x="37" y="1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7"/>
                    <a:pt x="35" y="39"/>
                    <a:pt x="38" y="39"/>
                  </a:cubicBezTo>
                  <a:cubicBezTo>
                    <a:pt x="39" y="39"/>
                    <a:pt x="40" y="38"/>
                    <a:pt x="43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7" y="43"/>
                    <a:pt x="35" y="43"/>
                    <a:pt x="32" y="43"/>
                  </a:cubicBezTo>
                  <a:cubicBezTo>
                    <a:pt x="28" y="43"/>
                    <a:pt x="26" y="41"/>
                    <a:pt x="26" y="38"/>
                  </a:cubicBezTo>
                  <a:cubicBezTo>
                    <a:pt x="26" y="37"/>
                    <a:pt x="26" y="35"/>
                    <a:pt x="26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5"/>
                    <a:pt x="31" y="12"/>
                    <a:pt x="31" y="11"/>
                  </a:cubicBezTo>
                  <a:cubicBezTo>
                    <a:pt x="31" y="7"/>
                    <a:pt x="29" y="5"/>
                    <a:pt x="26" y="5"/>
                  </a:cubicBezTo>
                  <a:cubicBezTo>
                    <a:pt x="23" y="5"/>
                    <a:pt x="19" y="8"/>
                    <a:pt x="13" y="1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="" xmlns:a16="http://schemas.microsoft.com/office/drawing/2014/main" id="{340622BD-8455-459B-A084-68C73A96B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3738" y="6427788"/>
              <a:ext cx="106363" cy="146050"/>
            </a:xfrm>
            <a:custGeom>
              <a:avLst/>
              <a:gdLst>
                <a:gd name="T0" fmla="*/ 30 w 31"/>
                <a:gd name="T1" fmla="*/ 35 h 43"/>
                <a:gd name="T2" fmla="*/ 13 w 31"/>
                <a:gd name="T3" fmla="*/ 43 h 43"/>
                <a:gd name="T4" fmla="*/ 0 w 31"/>
                <a:gd name="T5" fmla="*/ 27 h 43"/>
                <a:gd name="T6" fmla="*/ 10 w 31"/>
                <a:gd name="T7" fmla="*/ 5 h 43"/>
                <a:gd name="T8" fmla="*/ 22 w 31"/>
                <a:gd name="T9" fmla="*/ 0 h 43"/>
                <a:gd name="T10" fmla="*/ 31 w 31"/>
                <a:gd name="T11" fmla="*/ 9 h 43"/>
                <a:gd name="T12" fmla="*/ 7 w 31"/>
                <a:gd name="T13" fmla="*/ 23 h 43"/>
                <a:gd name="T14" fmla="*/ 7 w 31"/>
                <a:gd name="T15" fmla="*/ 27 h 43"/>
                <a:gd name="T16" fmla="*/ 16 w 31"/>
                <a:gd name="T17" fmla="*/ 38 h 43"/>
                <a:gd name="T18" fmla="*/ 30 w 31"/>
                <a:gd name="T19" fmla="*/ 31 h 43"/>
                <a:gd name="T20" fmla="*/ 30 w 31"/>
                <a:gd name="T21" fmla="*/ 35 h 43"/>
                <a:gd name="T22" fmla="*/ 19 w 31"/>
                <a:gd name="T23" fmla="*/ 17 h 43"/>
                <a:gd name="T24" fmla="*/ 25 w 31"/>
                <a:gd name="T25" fmla="*/ 9 h 43"/>
                <a:gd name="T26" fmla="*/ 20 w 31"/>
                <a:gd name="T27" fmla="*/ 4 h 43"/>
                <a:gd name="T28" fmla="*/ 7 w 31"/>
                <a:gd name="T29" fmla="*/ 20 h 43"/>
                <a:gd name="T30" fmla="*/ 19 w 31"/>
                <a:gd name="T3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3">
                  <a:moveTo>
                    <a:pt x="30" y="35"/>
                  </a:moveTo>
                  <a:cubicBezTo>
                    <a:pt x="24" y="41"/>
                    <a:pt x="19" y="43"/>
                    <a:pt x="13" y="43"/>
                  </a:cubicBezTo>
                  <a:cubicBezTo>
                    <a:pt x="5" y="43"/>
                    <a:pt x="0" y="37"/>
                    <a:pt x="0" y="27"/>
                  </a:cubicBezTo>
                  <a:cubicBezTo>
                    <a:pt x="0" y="18"/>
                    <a:pt x="4" y="10"/>
                    <a:pt x="10" y="5"/>
                  </a:cubicBezTo>
                  <a:cubicBezTo>
                    <a:pt x="14" y="2"/>
                    <a:pt x="18" y="0"/>
                    <a:pt x="22" y="0"/>
                  </a:cubicBezTo>
                  <a:cubicBezTo>
                    <a:pt x="27" y="0"/>
                    <a:pt x="31" y="4"/>
                    <a:pt x="31" y="9"/>
                  </a:cubicBezTo>
                  <a:cubicBezTo>
                    <a:pt x="31" y="17"/>
                    <a:pt x="22" y="22"/>
                    <a:pt x="7" y="23"/>
                  </a:cubicBezTo>
                  <a:cubicBezTo>
                    <a:pt x="7" y="24"/>
                    <a:pt x="7" y="26"/>
                    <a:pt x="7" y="27"/>
                  </a:cubicBezTo>
                  <a:cubicBezTo>
                    <a:pt x="7" y="34"/>
                    <a:pt x="10" y="38"/>
                    <a:pt x="16" y="38"/>
                  </a:cubicBezTo>
                  <a:cubicBezTo>
                    <a:pt x="20" y="38"/>
                    <a:pt x="24" y="36"/>
                    <a:pt x="30" y="31"/>
                  </a:cubicBezTo>
                  <a:lnTo>
                    <a:pt x="30" y="35"/>
                  </a:lnTo>
                  <a:close/>
                  <a:moveTo>
                    <a:pt x="19" y="17"/>
                  </a:moveTo>
                  <a:cubicBezTo>
                    <a:pt x="23" y="14"/>
                    <a:pt x="25" y="12"/>
                    <a:pt x="25" y="9"/>
                  </a:cubicBezTo>
                  <a:cubicBezTo>
                    <a:pt x="25" y="6"/>
                    <a:pt x="23" y="4"/>
                    <a:pt x="20" y="4"/>
                  </a:cubicBezTo>
                  <a:cubicBezTo>
                    <a:pt x="15" y="4"/>
                    <a:pt x="10" y="10"/>
                    <a:pt x="7" y="20"/>
                  </a:cubicBezTo>
                  <a:cubicBezTo>
                    <a:pt x="13" y="20"/>
                    <a:pt x="16" y="19"/>
                    <a:pt x="1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="" xmlns:a16="http://schemas.microsoft.com/office/drawing/2014/main" id="{981A9A7C-D064-4B82-A7F1-64347F61E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6399213"/>
              <a:ext cx="88900" cy="174625"/>
            </a:xfrm>
            <a:custGeom>
              <a:avLst/>
              <a:gdLst>
                <a:gd name="T0" fmla="*/ 15 w 26"/>
                <a:gd name="T1" fmla="*/ 0 h 51"/>
                <a:gd name="T2" fmla="*/ 13 w 26"/>
                <a:gd name="T3" fmla="*/ 10 h 51"/>
                <a:gd name="T4" fmla="*/ 26 w 26"/>
                <a:gd name="T5" fmla="*/ 10 h 51"/>
                <a:gd name="T6" fmla="*/ 26 w 26"/>
                <a:gd name="T7" fmla="*/ 13 h 51"/>
                <a:gd name="T8" fmla="*/ 13 w 26"/>
                <a:gd name="T9" fmla="*/ 13 h 51"/>
                <a:gd name="T10" fmla="*/ 8 w 26"/>
                <a:gd name="T11" fmla="*/ 37 h 51"/>
                <a:gd name="T12" fmla="*/ 8 w 26"/>
                <a:gd name="T13" fmla="*/ 41 h 51"/>
                <a:gd name="T14" fmla="*/ 13 w 26"/>
                <a:gd name="T15" fmla="*/ 46 h 51"/>
                <a:gd name="T16" fmla="*/ 21 w 26"/>
                <a:gd name="T17" fmla="*/ 44 h 51"/>
                <a:gd name="T18" fmla="*/ 21 w 26"/>
                <a:gd name="T19" fmla="*/ 47 h 51"/>
                <a:gd name="T20" fmla="*/ 7 w 26"/>
                <a:gd name="T21" fmla="*/ 51 h 51"/>
                <a:gd name="T22" fmla="*/ 0 w 26"/>
                <a:gd name="T23" fmla="*/ 43 h 51"/>
                <a:gd name="T24" fmla="*/ 1 w 26"/>
                <a:gd name="T25" fmla="*/ 37 h 51"/>
                <a:gd name="T26" fmla="*/ 6 w 26"/>
                <a:gd name="T27" fmla="*/ 13 h 51"/>
                <a:gd name="T28" fmla="*/ 0 w 26"/>
                <a:gd name="T29" fmla="*/ 14 h 51"/>
                <a:gd name="T30" fmla="*/ 0 w 26"/>
                <a:gd name="T31" fmla="*/ 11 h 51"/>
                <a:gd name="T32" fmla="*/ 7 w 26"/>
                <a:gd name="T33" fmla="*/ 8 h 51"/>
                <a:gd name="T34" fmla="*/ 11 w 26"/>
                <a:gd name="T35" fmla="*/ 0 h 51"/>
                <a:gd name="T36" fmla="*/ 15 w 26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51">
                  <a:moveTo>
                    <a:pt x="15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9"/>
                    <a:pt x="8" y="40"/>
                    <a:pt x="8" y="41"/>
                  </a:cubicBezTo>
                  <a:cubicBezTo>
                    <a:pt x="8" y="44"/>
                    <a:pt x="9" y="46"/>
                    <a:pt x="13" y="46"/>
                  </a:cubicBezTo>
                  <a:cubicBezTo>
                    <a:pt x="15" y="46"/>
                    <a:pt x="18" y="46"/>
                    <a:pt x="21" y="4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5" y="50"/>
                    <a:pt x="11" y="51"/>
                    <a:pt x="7" y="51"/>
                  </a:cubicBezTo>
                  <a:cubicBezTo>
                    <a:pt x="3" y="51"/>
                    <a:pt x="0" y="48"/>
                    <a:pt x="0" y="43"/>
                  </a:cubicBezTo>
                  <a:cubicBezTo>
                    <a:pt x="0" y="41"/>
                    <a:pt x="1" y="40"/>
                    <a:pt x="1" y="3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2" name="Freeform 20">
              <a:extLst>
                <a:ext uri="{FF2B5EF4-FFF2-40B4-BE49-F238E27FC236}">
                  <a16:creationId xmlns="" xmlns:a16="http://schemas.microsoft.com/office/drawing/2014/main" id="{0809EA76-D85E-484A-B138-E3A16E2B3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6427788"/>
              <a:ext cx="204788" cy="146050"/>
            </a:xfrm>
            <a:custGeom>
              <a:avLst/>
              <a:gdLst>
                <a:gd name="T0" fmla="*/ 13 w 60"/>
                <a:gd name="T1" fmla="*/ 0 h 43"/>
                <a:gd name="T2" fmla="*/ 15 w 60"/>
                <a:gd name="T3" fmla="*/ 35 h 43"/>
                <a:gd name="T4" fmla="*/ 31 w 60"/>
                <a:gd name="T5" fmla="*/ 2 h 43"/>
                <a:gd name="T6" fmla="*/ 37 w 60"/>
                <a:gd name="T7" fmla="*/ 1 h 43"/>
                <a:gd name="T8" fmla="*/ 39 w 60"/>
                <a:gd name="T9" fmla="*/ 36 h 43"/>
                <a:gd name="T10" fmla="*/ 43 w 60"/>
                <a:gd name="T11" fmla="*/ 30 h 43"/>
                <a:gd name="T12" fmla="*/ 53 w 60"/>
                <a:gd name="T13" fmla="*/ 12 h 43"/>
                <a:gd name="T14" fmla="*/ 51 w 60"/>
                <a:gd name="T15" fmla="*/ 2 h 43"/>
                <a:gd name="T16" fmla="*/ 56 w 60"/>
                <a:gd name="T17" fmla="*/ 0 h 43"/>
                <a:gd name="T18" fmla="*/ 60 w 60"/>
                <a:gd name="T19" fmla="*/ 5 h 43"/>
                <a:gd name="T20" fmla="*/ 38 w 60"/>
                <a:gd name="T21" fmla="*/ 43 h 43"/>
                <a:gd name="T22" fmla="*/ 33 w 60"/>
                <a:gd name="T23" fmla="*/ 43 h 43"/>
                <a:gd name="T24" fmla="*/ 31 w 60"/>
                <a:gd name="T25" fmla="*/ 12 h 43"/>
                <a:gd name="T26" fmla="*/ 14 w 60"/>
                <a:gd name="T27" fmla="*/ 43 h 43"/>
                <a:gd name="T28" fmla="*/ 8 w 60"/>
                <a:gd name="T29" fmla="*/ 43 h 43"/>
                <a:gd name="T30" fmla="*/ 9 w 60"/>
                <a:gd name="T31" fmla="*/ 41 h 43"/>
                <a:gd name="T32" fmla="*/ 6 w 60"/>
                <a:gd name="T33" fmla="*/ 6 h 43"/>
                <a:gd name="T34" fmla="*/ 0 w 60"/>
                <a:gd name="T35" fmla="*/ 5 h 43"/>
                <a:gd name="T36" fmla="*/ 0 w 60"/>
                <a:gd name="T37" fmla="*/ 3 h 43"/>
                <a:gd name="T38" fmla="*/ 10 w 60"/>
                <a:gd name="T39" fmla="*/ 0 h 43"/>
                <a:gd name="T40" fmla="*/ 13 w 60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43">
                  <a:moveTo>
                    <a:pt x="13" y="0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25" y="16"/>
                    <a:pt x="27" y="12"/>
                    <a:pt x="31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2"/>
                    <a:pt x="38" y="21"/>
                    <a:pt x="39" y="36"/>
                  </a:cubicBezTo>
                  <a:cubicBezTo>
                    <a:pt x="41" y="33"/>
                    <a:pt x="42" y="32"/>
                    <a:pt x="43" y="30"/>
                  </a:cubicBezTo>
                  <a:cubicBezTo>
                    <a:pt x="48" y="23"/>
                    <a:pt x="52" y="17"/>
                    <a:pt x="53" y="1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1"/>
                    <a:pt x="54" y="0"/>
                    <a:pt x="56" y="0"/>
                  </a:cubicBezTo>
                  <a:cubicBezTo>
                    <a:pt x="59" y="0"/>
                    <a:pt x="60" y="2"/>
                    <a:pt x="60" y="5"/>
                  </a:cubicBezTo>
                  <a:cubicBezTo>
                    <a:pt x="60" y="11"/>
                    <a:pt x="56" y="19"/>
                    <a:pt x="38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20"/>
                    <a:pt x="23" y="26"/>
                    <a:pt x="14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="" xmlns:a16="http://schemas.microsoft.com/office/drawing/2014/main" id="{0C6E57D6-8299-4B1B-9CC8-3726204D98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8713" y="6427788"/>
              <a:ext cx="128588" cy="146050"/>
            </a:xfrm>
            <a:custGeom>
              <a:avLst/>
              <a:gdLst>
                <a:gd name="T0" fmla="*/ 38 w 38"/>
                <a:gd name="T1" fmla="*/ 17 h 43"/>
                <a:gd name="T2" fmla="*/ 15 w 38"/>
                <a:gd name="T3" fmla="*/ 43 h 43"/>
                <a:gd name="T4" fmla="*/ 0 w 38"/>
                <a:gd name="T5" fmla="*/ 27 h 43"/>
                <a:gd name="T6" fmla="*/ 23 w 38"/>
                <a:gd name="T7" fmla="*/ 0 h 43"/>
                <a:gd name="T8" fmla="*/ 38 w 38"/>
                <a:gd name="T9" fmla="*/ 17 h 43"/>
                <a:gd name="T10" fmla="*/ 8 w 38"/>
                <a:gd name="T11" fmla="*/ 26 h 43"/>
                <a:gd name="T12" fmla="*/ 16 w 38"/>
                <a:gd name="T13" fmla="*/ 40 h 43"/>
                <a:gd name="T14" fmla="*/ 30 w 38"/>
                <a:gd name="T15" fmla="*/ 17 h 43"/>
                <a:gd name="T16" fmla="*/ 22 w 38"/>
                <a:gd name="T17" fmla="*/ 4 h 43"/>
                <a:gd name="T18" fmla="*/ 8 w 38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43">
                  <a:moveTo>
                    <a:pt x="38" y="17"/>
                  </a:moveTo>
                  <a:cubicBezTo>
                    <a:pt x="38" y="31"/>
                    <a:pt x="28" y="43"/>
                    <a:pt x="15" y="43"/>
                  </a:cubicBezTo>
                  <a:cubicBezTo>
                    <a:pt x="6" y="43"/>
                    <a:pt x="0" y="37"/>
                    <a:pt x="0" y="27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32" y="0"/>
                    <a:pt x="38" y="7"/>
                    <a:pt x="38" y="17"/>
                  </a:cubicBezTo>
                  <a:close/>
                  <a:moveTo>
                    <a:pt x="8" y="26"/>
                  </a:moveTo>
                  <a:cubicBezTo>
                    <a:pt x="8" y="35"/>
                    <a:pt x="11" y="40"/>
                    <a:pt x="16" y="40"/>
                  </a:cubicBezTo>
                  <a:cubicBezTo>
                    <a:pt x="24" y="40"/>
                    <a:pt x="30" y="30"/>
                    <a:pt x="30" y="17"/>
                  </a:cubicBezTo>
                  <a:cubicBezTo>
                    <a:pt x="30" y="8"/>
                    <a:pt x="27" y="4"/>
                    <a:pt x="22" y="4"/>
                  </a:cubicBezTo>
                  <a:cubicBezTo>
                    <a:pt x="14" y="4"/>
                    <a:pt x="8" y="14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="" xmlns:a16="http://schemas.microsoft.com/office/drawing/2014/main" id="{0318656A-3BDC-403E-A8D5-7D815014F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763" y="6427788"/>
              <a:ext cx="111125" cy="146050"/>
            </a:xfrm>
            <a:custGeom>
              <a:avLst/>
              <a:gdLst>
                <a:gd name="T0" fmla="*/ 15 w 33"/>
                <a:gd name="T1" fmla="*/ 0 h 43"/>
                <a:gd name="T2" fmla="*/ 12 w 33"/>
                <a:gd name="T3" fmla="*/ 12 h 43"/>
                <a:gd name="T4" fmla="*/ 28 w 33"/>
                <a:gd name="T5" fmla="*/ 0 h 43"/>
                <a:gd name="T6" fmla="*/ 33 w 33"/>
                <a:gd name="T7" fmla="*/ 5 h 43"/>
                <a:gd name="T8" fmla="*/ 27 w 33"/>
                <a:gd name="T9" fmla="*/ 10 h 43"/>
                <a:gd name="T10" fmla="*/ 26 w 33"/>
                <a:gd name="T11" fmla="*/ 10 h 43"/>
                <a:gd name="T12" fmla="*/ 24 w 33"/>
                <a:gd name="T13" fmla="*/ 6 h 43"/>
                <a:gd name="T14" fmla="*/ 11 w 33"/>
                <a:gd name="T15" fmla="*/ 22 h 43"/>
                <a:gd name="T16" fmla="*/ 8 w 33"/>
                <a:gd name="T17" fmla="*/ 43 h 43"/>
                <a:gd name="T18" fmla="*/ 0 w 33"/>
                <a:gd name="T19" fmla="*/ 43 h 43"/>
                <a:gd name="T20" fmla="*/ 8 w 33"/>
                <a:gd name="T21" fmla="*/ 7 h 43"/>
                <a:gd name="T22" fmla="*/ 0 w 33"/>
                <a:gd name="T23" fmla="*/ 5 h 43"/>
                <a:gd name="T24" fmla="*/ 0 w 33"/>
                <a:gd name="T25" fmla="*/ 3 h 43"/>
                <a:gd name="T26" fmla="*/ 13 w 33"/>
                <a:gd name="T27" fmla="*/ 0 h 43"/>
                <a:gd name="T28" fmla="*/ 15 w 33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3">
                  <a:moveTo>
                    <a:pt x="15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9" y="4"/>
                    <a:pt x="23" y="0"/>
                    <a:pt x="28" y="0"/>
                  </a:cubicBezTo>
                  <a:cubicBezTo>
                    <a:pt x="31" y="0"/>
                    <a:pt x="33" y="2"/>
                    <a:pt x="33" y="5"/>
                  </a:cubicBezTo>
                  <a:cubicBezTo>
                    <a:pt x="33" y="8"/>
                    <a:pt x="30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9"/>
                    <a:pt x="13" y="13"/>
                    <a:pt x="11" y="2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="" xmlns:a16="http://schemas.microsoft.com/office/drawing/2014/main" id="{1A1AE196-3BD5-4021-A797-4FBEF9D4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6351588"/>
              <a:ext cx="139700" cy="222250"/>
            </a:xfrm>
            <a:custGeom>
              <a:avLst/>
              <a:gdLst>
                <a:gd name="T0" fmla="*/ 20 w 41"/>
                <a:gd name="T1" fmla="*/ 0 h 65"/>
                <a:gd name="T2" fmla="*/ 11 w 41"/>
                <a:gd name="T3" fmla="*/ 44 h 65"/>
                <a:gd name="T4" fmla="*/ 27 w 41"/>
                <a:gd name="T5" fmla="*/ 27 h 65"/>
                <a:gd name="T6" fmla="*/ 35 w 41"/>
                <a:gd name="T7" fmla="*/ 22 h 65"/>
                <a:gd name="T8" fmla="*/ 40 w 41"/>
                <a:gd name="T9" fmla="*/ 27 h 65"/>
                <a:gd name="T10" fmla="*/ 35 w 41"/>
                <a:gd name="T11" fmla="*/ 32 h 65"/>
                <a:gd name="T12" fmla="*/ 32 w 41"/>
                <a:gd name="T13" fmla="*/ 29 h 65"/>
                <a:gd name="T14" fmla="*/ 21 w 41"/>
                <a:gd name="T15" fmla="*/ 38 h 65"/>
                <a:gd name="T16" fmla="*/ 29 w 41"/>
                <a:gd name="T17" fmla="*/ 55 h 65"/>
                <a:gd name="T18" fmla="*/ 37 w 41"/>
                <a:gd name="T19" fmla="*/ 61 h 65"/>
                <a:gd name="T20" fmla="*/ 41 w 41"/>
                <a:gd name="T21" fmla="*/ 60 h 65"/>
                <a:gd name="T22" fmla="*/ 41 w 41"/>
                <a:gd name="T23" fmla="*/ 63 h 65"/>
                <a:gd name="T24" fmla="*/ 31 w 41"/>
                <a:gd name="T25" fmla="*/ 65 h 65"/>
                <a:gd name="T26" fmla="*/ 23 w 41"/>
                <a:gd name="T27" fmla="*/ 58 h 65"/>
                <a:gd name="T28" fmla="*/ 15 w 41"/>
                <a:gd name="T29" fmla="*/ 43 h 65"/>
                <a:gd name="T30" fmla="*/ 10 w 41"/>
                <a:gd name="T31" fmla="*/ 48 h 65"/>
                <a:gd name="T32" fmla="*/ 8 w 41"/>
                <a:gd name="T33" fmla="*/ 65 h 65"/>
                <a:gd name="T34" fmla="*/ 0 w 41"/>
                <a:gd name="T35" fmla="*/ 65 h 65"/>
                <a:gd name="T36" fmla="*/ 12 w 41"/>
                <a:gd name="T37" fmla="*/ 5 h 65"/>
                <a:gd name="T38" fmla="*/ 4 w 41"/>
                <a:gd name="T39" fmla="*/ 5 h 65"/>
                <a:gd name="T40" fmla="*/ 4 w 41"/>
                <a:gd name="T41" fmla="*/ 2 h 65"/>
                <a:gd name="T42" fmla="*/ 18 w 41"/>
                <a:gd name="T43" fmla="*/ 0 h 65"/>
                <a:gd name="T44" fmla="*/ 20 w 41"/>
                <a:gd name="T4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5">
                  <a:moveTo>
                    <a:pt x="20" y="0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4"/>
                    <a:pt x="33" y="22"/>
                    <a:pt x="35" y="22"/>
                  </a:cubicBezTo>
                  <a:cubicBezTo>
                    <a:pt x="38" y="22"/>
                    <a:pt x="40" y="24"/>
                    <a:pt x="40" y="27"/>
                  </a:cubicBezTo>
                  <a:cubicBezTo>
                    <a:pt x="40" y="29"/>
                    <a:pt x="39" y="30"/>
                    <a:pt x="35" y="32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8" y="31"/>
                    <a:pt x="26" y="33"/>
                    <a:pt x="21" y="38"/>
                  </a:cubicBezTo>
                  <a:cubicBezTo>
                    <a:pt x="25" y="49"/>
                    <a:pt x="26" y="51"/>
                    <a:pt x="29" y="55"/>
                  </a:cubicBezTo>
                  <a:cubicBezTo>
                    <a:pt x="31" y="59"/>
                    <a:pt x="34" y="61"/>
                    <a:pt x="37" y="61"/>
                  </a:cubicBezTo>
                  <a:cubicBezTo>
                    <a:pt x="38" y="61"/>
                    <a:pt x="40" y="61"/>
                    <a:pt x="41" y="60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36" y="64"/>
                    <a:pt x="33" y="65"/>
                    <a:pt x="31" y="65"/>
                  </a:cubicBezTo>
                  <a:cubicBezTo>
                    <a:pt x="28" y="65"/>
                    <a:pt x="25" y="63"/>
                    <a:pt x="23" y="58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="" xmlns:a16="http://schemas.microsoft.com/office/drawing/2014/main" id="{14CD9B21-3BC5-43AF-95EA-919B896103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0" y="5445125"/>
              <a:ext cx="3849688" cy="822325"/>
            </a:xfrm>
            <a:custGeom>
              <a:avLst/>
              <a:gdLst>
                <a:gd name="T0" fmla="*/ 804 w 1134"/>
                <a:gd name="T1" fmla="*/ 203 h 241"/>
                <a:gd name="T2" fmla="*/ 750 w 1134"/>
                <a:gd name="T3" fmla="*/ 182 h 241"/>
                <a:gd name="T4" fmla="*/ 403 w 1134"/>
                <a:gd name="T5" fmla="*/ 162 h 241"/>
                <a:gd name="T6" fmla="*/ 423 w 1134"/>
                <a:gd name="T7" fmla="*/ 119 h 241"/>
                <a:gd name="T8" fmla="*/ 1017 w 1134"/>
                <a:gd name="T9" fmla="*/ 134 h 241"/>
                <a:gd name="T10" fmla="*/ 659 w 1134"/>
                <a:gd name="T11" fmla="*/ 105 h 241"/>
                <a:gd name="T12" fmla="*/ 659 w 1134"/>
                <a:gd name="T13" fmla="*/ 105 h 241"/>
                <a:gd name="T14" fmla="*/ 775 w 1134"/>
                <a:gd name="T15" fmla="*/ 70 h 241"/>
                <a:gd name="T16" fmla="*/ 991 w 1134"/>
                <a:gd name="T17" fmla="*/ 74 h 241"/>
                <a:gd name="T18" fmla="*/ 937 w 1134"/>
                <a:gd name="T19" fmla="*/ 74 h 241"/>
                <a:gd name="T20" fmla="*/ 927 w 1134"/>
                <a:gd name="T21" fmla="*/ 143 h 241"/>
                <a:gd name="T22" fmla="*/ 916 w 1134"/>
                <a:gd name="T23" fmla="*/ 74 h 241"/>
                <a:gd name="T24" fmla="*/ 773 w 1134"/>
                <a:gd name="T25" fmla="*/ 56 h 241"/>
                <a:gd name="T26" fmla="*/ 729 w 1134"/>
                <a:gd name="T27" fmla="*/ 163 h 241"/>
                <a:gd name="T28" fmla="*/ 767 w 1134"/>
                <a:gd name="T29" fmla="*/ 240 h 241"/>
                <a:gd name="T30" fmla="*/ 761 w 1134"/>
                <a:gd name="T31" fmla="*/ 156 h 241"/>
                <a:gd name="T32" fmla="*/ 774 w 1134"/>
                <a:gd name="T33" fmla="*/ 141 h 241"/>
                <a:gd name="T34" fmla="*/ 852 w 1134"/>
                <a:gd name="T35" fmla="*/ 77 h 241"/>
                <a:gd name="T36" fmla="*/ 872 w 1134"/>
                <a:gd name="T37" fmla="*/ 195 h 241"/>
                <a:gd name="T38" fmla="*/ 926 w 1134"/>
                <a:gd name="T39" fmla="*/ 190 h 241"/>
                <a:gd name="T40" fmla="*/ 642 w 1134"/>
                <a:gd name="T41" fmla="*/ 55 h 241"/>
                <a:gd name="T42" fmla="*/ 701 w 1134"/>
                <a:gd name="T43" fmla="*/ 172 h 241"/>
                <a:gd name="T44" fmla="*/ 617 w 1134"/>
                <a:gd name="T45" fmla="*/ 121 h 241"/>
                <a:gd name="T46" fmla="*/ 642 w 1134"/>
                <a:gd name="T47" fmla="*/ 55 h 241"/>
                <a:gd name="T48" fmla="*/ 466 w 1134"/>
                <a:gd name="T49" fmla="*/ 109 h 241"/>
                <a:gd name="T50" fmla="*/ 345 w 1134"/>
                <a:gd name="T51" fmla="*/ 87 h 241"/>
                <a:gd name="T52" fmla="*/ 391 w 1134"/>
                <a:gd name="T53" fmla="*/ 70 h 241"/>
                <a:gd name="T54" fmla="*/ 354 w 1134"/>
                <a:gd name="T55" fmla="*/ 123 h 241"/>
                <a:gd name="T56" fmla="*/ 423 w 1134"/>
                <a:gd name="T57" fmla="*/ 170 h 241"/>
                <a:gd name="T58" fmla="*/ 483 w 1134"/>
                <a:gd name="T59" fmla="*/ 171 h 241"/>
                <a:gd name="T60" fmla="*/ 280 w 1134"/>
                <a:gd name="T61" fmla="*/ 84 h 241"/>
                <a:gd name="T62" fmla="*/ 221 w 1134"/>
                <a:gd name="T63" fmla="*/ 70 h 241"/>
                <a:gd name="T64" fmla="*/ 239 w 1134"/>
                <a:gd name="T65" fmla="*/ 166 h 241"/>
                <a:gd name="T66" fmla="*/ 223 w 1134"/>
                <a:gd name="T67" fmla="*/ 184 h 241"/>
                <a:gd name="T68" fmla="*/ 285 w 1134"/>
                <a:gd name="T69" fmla="*/ 170 h 241"/>
                <a:gd name="T70" fmla="*/ 288 w 1134"/>
                <a:gd name="T71" fmla="*/ 93 h 241"/>
                <a:gd name="T72" fmla="*/ 338 w 1134"/>
                <a:gd name="T73" fmla="*/ 60 h 241"/>
                <a:gd name="T74" fmla="*/ 62 w 1134"/>
                <a:gd name="T75" fmla="*/ 103 h 241"/>
                <a:gd name="T76" fmla="*/ 82 w 1134"/>
                <a:gd name="T77" fmla="*/ 77 h 241"/>
                <a:gd name="T78" fmla="*/ 107 w 1134"/>
                <a:gd name="T79" fmla="*/ 100 h 241"/>
                <a:gd name="T80" fmla="*/ 2 w 1134"/>
                <a:gd name="T81" fmla="*/ 95 h 241"/>
                <a:gd name="T82" fmla="*/ 50 w 1134"/>
                <a:gd name="T83" fmla="*/ 170 h 241"/>
                <a:gd name="T84" fmla="*/ 19 w 1134"/>
                <a:gd name="T85" fmla="*/ 138 h 241"/>
                <a:gd name="T86" fmla="*/ 55 w 1134"/>
                <a:gd name="T87" fmla="*/ 187 h 241"/>
                <a:gd name="T88" fmla="*/ 1048 w 1134"/>
                <a:gd name="T89" fmla="*/ 32 h 241"/>
                <a:gd name="T90" fmla="*/ 1034 w 1134"/>
                <a:gd name="T91" fmla="*/ 47 h 241"/>
                <a:gd name="T92" fmla="*/ 536 w 1134"/>
                <a:gd name="T93" fmla="*/ 26 h 241"/>
                <a:gd name="T94" fmla="*/ 476 w 1134"/>
                <a:gd name="T95" fmla="*/ 69 h 241"/>
                <a:gd name="T96" fmla="*/ 494 w 1134"/>
                <a:gd name="T97" fmla="*/ 156 h 241"/>
                <a:gd name="T98" fmla="*/ 572 w 1134"/>
                <a:gd name="T99" fmla="*/ 161 h 241"/>
                <a:gd name="T100" fmla="*/ 536 w 1134"/>
                <a:gd name="T101" fmla="*/ 80 h 241"/>
                <a:gd name="T102" fmla="*/ 536 w 1134"/>
                <a:gd name="T103" fmla="*/ 62 h 241"/>
                <a:gd name="T104" fmla="*/ 155 w 1134"/>
                <a:gd name="T105" fmla="*/ 26 h 241"/>
                <a:gd name="T106" fmla="*/ 117 w 1134"/>
                <a:gd name="T107" fmla="*/ 80 h 241"/>
                <a:gd name="T108" fmla="*/ 169 w 1134"/>
                <a:gd name="T109" fmla="*/ 186 h 241"/>
                <a:gd name="T110" fmla="*/ 201 w 1134"/>
                <a:gd name="T111" fmla="*/ 162 h 241"/>
                <a:gd name="T112" fmla="*/ 213 w 1134"/>
                <a:gd name="T113" fmla="*/ 80 h 241"/>
                <a:gd name="T114" fmla="*/ 1107 w 1134"/>
                <a:gd name="T115" fmla="*/ 149 h 241"/>
                <a:gd name="T116" fmla="*/ 1087 w 1134"/>
                <a:gd name="T117" fmla="*/ 124 h 241"/>
                <a:gd name="T118" fmla="*/ 1048 w 1134"/>
                <a:gd name="T119" fmla="*/ 0 h 241"/>
                <a:gd name="T120" fmla="*/ 981 w 1134"/>
                <a:gd name="T121" fmla="*/ 135 h 241"/>
                <a:gd name="T122" fmla="*/ 1091 w 1134"/>
                <a:gd name="T123" fmla="*/ 18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4" h="241">
                  <a:moveTo>
                    <a:pt x="750" y="182"/>
                  </a:moveTo>
                  <a:cubicBezTo>
                    <a:pt x="786" y="188"/>
                    <a:pt x="786" y="188"/>
                    <a:pt x="786" y="188"/>
                  </a:cubicBezTo>
                  <a:cubicBezTo>
                    <a:pt x="797" y="190"/>
                    <a:pt x="804" y="194"/>
                    <a:pt x="804" y="203"/>
                  </a:cubicBezTo>
                  <a:cubicBezTo>
                    <a:pt x="804" y="216"/>
                    <a:pt x="793" y="224"/>
                    <a:pt x="778" y="224"/>
                  </a:cubicBezTo>
                  <a:cubicBezTo>
                    <a:pt x="761" y="224"/>
                    <a:pt x="748" y="212"/>
                    <a:pt x="748" y="196"/>
                  </a:cubicBezTo>
                  <a:cubicBezTo>
                    <a:pt x="748" y="192"/>
                    <a:pt x="748" y="187"/>
                    <a:pt x="750" y="182"/>
                  </a:cubicBezTo>
                  <a:close/>
                  <a:moveTo>
                    <a:pt x="423" y="119"/>
                  </a:moveTo>
                  <a:cubicBezTo>
                    <a:pt x="423" y="157"/>
                    <a:pt x="423" y="157"/>
                    <a:pt x="423" y="157"/>
                  </a:cubicBezTo>
                  <a:cubicBezTo>
                    <a:pt x="413" y="161"/>
                    <a:pt x="409" y="162"/>
                    <a:pt x="403" y="162"/>
                  </a:cubicBezTo>
                  <a:cubicBezTo>
                    <a:pt x="392" y="162"/>
                    <a:pt x="385" y="155"/>
                    <a:pt x="385" y="144"/>
                  </a:cubicBezTo>
                  <a:cubicBezTo>
                    <a:pt x="385" y="135"/>
                    <a:pt x="389" y="129"/>
                    <a:pt x="399" y="125"/>
                  </a:cubicBezTo>
                  <a:cubicBezTo>
                    <a:pt x="405" y="122"/>
                    <a:pt x="408" y="122"/>
                    <a:pt x="423" y="119"/>
                  </a:cubicBezTo>
                  <a:close/>
                  <a:moveTo>
                    <a:pt x="1061" y="145"/>
                  </a:moveTo>
                  <a:cubicBezTo>
                    <a:pt x="1055" y="149"/>
                    <a:pt x="1048" y="154"/>
                    <a:pt x="1038" y="154"/>
                  </a:cubicBezTo>
                  <a:cubicBezTo>
                    <a:pt x="1027" y="154"/>
                    <a:pt x="1017" y="147"/>
                    <a:pt x="1017" y="134"/>
                  </a:cubicBezTo>
                  <a:cubicBezTo>
                    <a:pt x="1017" y="122"/>
                    <a:pt x="1023" y="116"/>
                    <a:pt x="1033" y="109"/>
                  </a:cubicBezTo>
                  <a:lnTo>
                    <a:pt x="1061" y="145"/>
                  </a:lnTo>
                  <a:close/>
                  <a:moveTo>
                    <a:pt x="659" y="105"/>
                  </a:moveTo>
                  <a:cubicBezTo>
                    <a:pt x="618" y="105"/>
                    <a:pt x="618" y="105"/>
                    <a:pt x="618" y="105"/>
                  </a:cubicBezTo>
                  <a:cubicBezTo>
                    <a:pt x="619" y="81"/>
                    <a:pt x="625" y="71"/>
                    <a:pt x="639" y="71"/>
                  </a:cubicBezTo>
                  <a:cubicBezTo>
                    <a:pt x="653" y="71"/>
                    <a:pt x="658" y="80"/>
                    <a:pt x="659" y="105"/>
                  </a:cubicBezTo>
                  <a:close/>
                  <a:moveTo>
                    <a:pt x="775" y="129"/>
                  </a:moveTo>
                  <a:cubicBezTo>
                    <a:pt x="764" y="129"/>
                    <a:pt x="757" y="117"/>
                    <a:pt x="757" y="99"/>
                  </a:cubicBezTo>
                  <a:cubicBezTo>
                    <a:pt x="757" y="81"/>
                    <a:pt x="764" y="70"/>
                    <a:pt x="775" y="70"/>
                  </a:cubicBezTo>
                  <a:cubicBezTo>
                    <a:pt x="786" y="70"/>
                    <a:pt x="793" y="80"/>
                    <a:pt x="793" y="97"/>
                  </a:cubicBezTo>
                  <a:cubicBezTo>
                    <a:pt x="793" y="117"/>
                    <a:pt x="786" y="129"/>
                    <a:pt x="775" y="129"/>
                  </a:cubicBezTo>
                  <a:close/>
                  <a:moveTo>
                    <a:pt x="991" y="74"/>
                  </a:moveTo>
                  <a:cubicBezTo>
                    <a:pt x="991" y="62"/>
                    <a:pt x="991" y="62"/>
                    <a:pt x="991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50" y="77"/>
                    <a:pt x="950" y="77"/>
                    <a:pt x="950" y="77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27" y="143"/>
                    <a:pt x="927" y="143"/>
                    <a:pt x="927" y="143"/>
                  </a:cubicBezTo>
                  <a:cubicBezTo>
                    <a:pt x="900" y="80"/>
                    <a:pt x="900" y="80"/>
                    <a:pt x="900" y="80"/>
                  </a:cubicBezTo>
                  <a:cubicBezTo>
                    <a:pt x="902" y="77"/>
                    <a:pt x="902" y="77"/>
                    <a:pt x="902" y="77"/>
                  </a:cubicBezTo>
                  <a:cubicBezTo>
                    <a:pt x="916" y="74"/>
                    <a:pt x="916" y="74"/>
                    <a:pt x="916" y="74"/>
                  </a:cubicBezTo>
                  <a:cubicBezTo>
                    <a:pt x="916" y="62"/>
                    <a:pt x="916" y="62"/>
                    <a:pt x="916" y="62"/>
                  </a:cubicBezTo>
                  <a:cubicBezTo>
                    <a:pt x="808" y="62"/>
                    <a:pt x="808" y="62"/>
                    <a:pt x="808" y="62"/>
                  </a:cubicBezTo>
                  <a:cubicBezTo>
                    <a:pt x="799" y="58"/>
                    <a:pt x="788" y="56"/>
                    <a:pt x="773" y="56"/>
                  </a:cubicBezTo>
                  <a:cubicBezTo>
                    <a:pt x="736" y="56"/>
                    <a:pt x="713" y="73"/>
                    <a:pt x="713" y="100"/>
                  </a:cubicBezTo>
                  <a:cubicBezTo>
                    <a:pt x="713" y="120"/>
                    <a:pt x="722" y="131"/>
                    <a:pt x="746" y="139"/>
                  </a:cubicBezTo>
                  <a:cubicBezTo>
                    <a:pt x="734" y="148"/>
                    <a:pt x="729" y="154"/>
                    <a:pt x="729" y="163"/>
                  </a:cubicBezTo>
                  <a:cubicBezTo>
                    <a:pt x="729" y="168"/>
                    <a:pt x="731" y="171"/>
                    <a:pt x="734" y="178"/>
                  </a:cubicBezTo>
                  <a:cubicBezTo>
                    <a:pt x="717" y="178"/>
                    <a:pt x="707" y="188"/>
                    <a:pt x="707" y="204"/>
                  </a:cubicBezTo>
                  <a:cubicBezTo>
                    <a:pt x="707" y="227"/>
                    <a:pt x="729" y="240"/>
                    <a:pt x="767" y="240"/>
                  </a:cubicBezTo>
                  <a:cubicBezTo>
                    <a:pt x="813" y="240"/>
                    <a:pt x="845" y="220"/>
                    <a:pt x="845" y="193"/>
                  </a:cubicBezTo>
                  <a:cubicBezTo>
                    <a:pt x="845" y="171"/>
                    <a:pt x="827" y="162"/>
                    <a:pt x="773" y="157"/>
                  </a:cubicBezTo>
                  <a:cubicBezTo>
                    <a:pt x="761" y="156"/>
                    <a:pt x="761" y="156"/>
                    <a:pt x="761" y="156"/>
                  </a:cubicBezTo>
                  <a:cubicBezTo>
                    <a:pt x="761" y="153"/>
                    <a:pt x="760" y="150"/>
                    <a:pt x="760" y="148"/>
                  </a:cubicBezTo>
                  <a:cubicBezTo>
                    <a:pt x="760" y="145"/>
                    <a:pt x="761" y="144"/>
                    <a:pt x="761" y="140"/>
                  </a:cubicBezTo>
                  <a:cubicBezTo>
                    <a:pt x="766" y="141"/>
                    <a:pt x="769" y="141"/>
                    <a:pt x="774" y="141"/>
                  </a:cubicBezTo>
                  <a:cubicBezTo>
                    <a:pt x="812" y="141"/>
                    <a:pt x="835" y="125"/>
                    <a:pt x="835" y="99"/>
                  </a:cubicBezTo>
                  <a:cubicBezTo>
                    <a:pt x="835" y="91"/>
                    <a:pt x="833" y="84"/>
                    <a:pt x="829" y="77"/>
                  </a:cubicBezTo>
                  <a:cubicBezTo>
                    <a:pt x="852" y="77"/>
                    <a:pt x="852" y="77"/>
                    <a:pt x="852" y="77"/>
                  </a:cubicBezTo>
                  <a:cubicBezTo>
                    <a:pt x="906" y="191"/>
                    <a:pt x="906" y="191"/>
                    <a:pt x="906" y="191"/>
                  </a:cubicBezTo>
                  <a:cubicBezTo>
                    <a:pt x="901" y="202"/>
                    <a:pt x="895" y="210"/>
                    <a:pt x="890" y="214"/>
                  </a:cubicBezTo>
                  <a:cubicBezTo>
                    <a:pt x="872" y="195"/>
                    <a:pt x="872" y="195"/>
                    <a:pt x="872" y="195"/>
                  </a:cubicBezTo>
                  <a:cubicBezTo>
                    <a:pt x="863" y="198"/>
                    <a:pt x="855" y="209"/>
                    <a:pt x="855" y="220"/>
                  </a:cubicBezTo>
                  <a:cubicBezTo>
                    <a:pt x="855" y="233"/>
                    <a:pt x="864" y="241"/>
                    <a:pt x="876" y="241"/>
                  </a:cubicBezTo>
                  <a:cubicBezTo>
                    <a:pt x="896" y="241"/>
                    <a:pt x="912" y="221"/>
                    <a:pt x="926" y="190"/>
                  </a:cubicBezTo>
                  <a:cubicBezTo>
                    <a:pt x="977" y="77"/>
                    <a:pt x="977" y="77"/>
                    <a:pt x="977" y="77"/>
                  </a:cubicBezTo>
                  <a:lnTo>
                    <a:pt x="991" y="74"/>
                  </a:lnTo>
                  <a:close/>
                  <a:moveTo>
                    <a:pt x="642" y="55"/>
                  </a:moveTo>
                  <a:cubicBezTo>
                    <a:pt x="599" y="55"/>
                    <a:pt x="574" y="81"/>
                    <a:pt x="574" y="122"/>
                  </a:cubicBezTo>
                  <a:cubicBezTo>
                    <a:pt x="574" y="161"/>
                    <a:pt x="598" y="186"/>
                    <a:pt x="642" y="186"/>
                  </a:cubicBezTo>
                  <a:cubicBezTo>
                    <a:pt x="664" y="186"/>
                    <a:pt x="679" y="182"/>
                    <a:pt x="701" y="172"/>
                  </a:cubicBezTo>
                  <a:cubicBezTo>
                    <a:pt x="701" y="148"/>
                    <a:pt x="701" y="148"/>
                    <a:pt x="701" y="148"/>
                  </a:cubicBezTo>
                  <a:cubicBezTo>
                    <a:pt x="683" y="158"/>
                    <a:pt x="671" y="162"/>
                    <a:pt x="655" y="162"/>
                  </a:cubicBezTo>
                  <a:cubicBezTo>
                    <a:pt x="631" y="162"/>
                    <a:pt x="619" y="149"/>
                    <a:pt x="617" y="121"/>
                  </a:cubicBezTo>
                  <a:cubicBezTo>
                    <a:pt x="702" y="121"/>
                    <a:pt x="702" y="121"/>
                    <a:pt x="702" y="121"/>
                  </a:cubicBezTo>
                  <a:cubicBezTo>
                    <a:pt x="702" y="118"/>
                    <a:pt x="702" y="118"/>
                    <a:pt x="702" y="118"/>
                  </a:cubicBezTo>
                  <a:cubicBezTo>
                    <a:pt x="702" y="78"/>
                    <a:pt x="681" y="55"/>
                    <a:pt x="642" y="55"/>
                  </a:cubicBezTo>
                  <a:close/>
                  <a:moveTo>
                    <a:pt x="468" y="170"/>
                  </a:moveTo>
                  <a:cubicBezTo>
                    <a:pt x="466" y="166"/>
                    <a:pt x="466" y="166"/>
                    <a:pt x="466" y="166"/>
                  </a:cubicBezTo>
                  <a:cubicBezTo>
                    <a:pt x="466" y="109"/>
                    <a:pt x="466" y="109"/>
                    <a:pt x="466" y="109"/>
                  </a:cubicBezTo>
                  <a:cubicBezTo>
                    <a:pt x="466" y="84"/>
                    <a:pt x="463" y="77"/>
                    <a:pt x="454" y="68"/>
                  </a:cubicBezTo>
                  <a:cubicBezTo>
                    <a:pt x="445" y="59"/>
                    <a:pt x="430" y="55"/>
                    <a:pt x="410" y="55"/>
                  </a:cubicBezTo>
                  <a:cubicBezTo>
                    <a:pt x="374" y="55"/>
                    <a:pt x="345" y="69"/>
                    <a:pt x="345" y="87"/>
                  </a:cubicBezTo>
                  <a:cubicBezTo>
                    <a:pt x="345" y="94"/>
                    <a:pt x="349" y="97"/>
                    <a:pt x="361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70"/>
                    <a:pt x="391" y="70"/>
                    <a:pt x="391" y="70"/>
                  </a:cubicBezTo>
                  <a:cubicBezTo>
                    <a:pt x="414" y="70"/>
                    <a:pt x="423" y="77"/>
                    <a:pt x="423" y="95"/>
                  </a:cubicBezTo>
                  <a:cubicBezTo>
                    <a:pt x="423" y="102"/>
                    <a:pt x="423" y="102"/>
                    <a:pt x="423" y="102"/>
                  </a:cubicBezTo>
                  <a:cubicBezTo>
                    <a:pt x="380" y="112"/>
                    <a:pt x="362" y="117"/>
                    <a:pt x="354" y="123"/>
                  </a:cubicBezTo>
                  <a:cubicBezTo>
                    <a:pt x="344" y="130"/>
                    <a:pt x="339" y="140"/>
                    <a:pt x="339" y="153"/>
                  </a:cubicBezTo>
                  <a:cubicBezTo>
                    <a:pt x="339" y="173"/>
                    <a:pt x="354" y="187"/>
                    <a:pt x="376" y="187"/>
                  </a:cubicBezTo>
                  <a:cubicBezTo>
                    <a:pt x="389" y="187"/>
                    <a:pt x="402" y="183"/>
                    <a:pt x="423" y="170"/>
                  </a:cubicBezTo>
                  <a:cubicBezTo>
                    <a:pt x="426" y="184"/>
                    <a:pt x="426" y="184"/>
                    <a:pt x="426" y="184"/>
                  </a:cubicBezTo>
                  <a:cubicBezTo>
                    <a:pt x="483" y="184"/>
                    <a:pt x="483" y="184"/>
                    <a:pt x="483" y="184"/>
                  </a:cubicBezTo>
                  <a:cubicBezTo>
                    <a:pt x="483" y="171"/>
                    <a:pt x="483" y="171"/>
                    <a:pt x="483" y="171"/>
                  </a:cubicBezTo>
                  <a:lnTo>
                    <a:pt x="468" y="170"/>
                  </a:lnTo>
                  <a:close/>
                  <a:moveTo>
                    <a:pt x="314" y="56"/>
                  </a:moveTo>
                  <a:cubicBezTo>
                    <a:pt x="300" y="64"/>
                    <a:pt x="292" y="71"/>
                    <a:pt x="280" y="84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67" y="55"/>
                    <a:pt x="267" y="55"/>
                    <a:pt x="267" y="55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3" y="184"/>
                    <a:pt x="223" y="184"/>
                    <a:pt x="223" y="184"/>
                  </a:cubicBezTo>
                  <a:cubicBezTo>
                    <a:pt x="304" y="184"/>
                    <a:pt x="304" y="184"/>
                    <a:pt x="304" y="184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285" y="170"/>
                    <a:pt x="285" y="170"/>
                    <a:pt x="285" y="170"/>
                  </a:cubicBezTo>
                  <a:cubicBezTo>
                    <a:pt x="282" y="166"/>
                    <a:pt x="282" y="166"/>
                    <a:pt x="282" y="166"/>
                  </a:cubicBezTo>
                  <a:cubicBezTo>
                    <a:pt x="282" y="93"/>
                    <a:pt x="282" y="93"/>
                    <a:pt x="282" y="93"/>
                  </a:cubicBezTo>
                  <a:cubicBezTo>
                    <a:pt x="285" y="93"/>
                    <a:pt x="287" y="93"/>
                    <a:pt x="288" y="93"/>
                  </a:cubicBezTo>
                  <a:cubicBezTo>
                    <a:pt x="301" y="93"/>
                    <a:pt x="307" y="97"/>
                    <a:pt x="312" y="110"/>
                  </a:cubicBezTo>
                  <a:cubicBezTo>
                    <a:pt x="331" y="110"/>
                    <a:pt x="331" y="110"/>
                    <a:pt x="331" y="110"/>
                  </a:cubicBezTo>
                  <a:cubicBezTo>
                    <a:pt x="338" y="60"/>
                    <a:pt x="338" y="60"/>
                    <a:pt x="338" y="60"/>
                  </a:cubicBezTo>
                  <a:cubicBezTo>
                    <a:pt x="332" y="56"/>
                    <a:pt x="328" y="56"/>
                    <a:pt x="318" y="56"/>
                  </a:cubicBezTo>
                  <a:cubicBezTo>
                    <a:pt x="317" y="56"/>
                    <a:pt x="316" y="56"/>
                    <a:pt x="314" y="56"/>
                  </a:cubicBezTo>
                  <a:close/>
                  <a:moveTo>
                    <a:pt x="62" y="103"/>
                  </a:moveTo>
                  <a:cubicBezTo>
                    <a:pt x="49" y="98"/>
                    <a:pt x="44" y="94"/>
                    <a:pt x="44" y="86"/>
                  </a:cubicBezTo>
                  <a:cubicBezTo>
                    <a:pt x="44" y="78"/>
                    <a:pt x="51" y="72"/>
                    <a:pt x="63" y="72"/>
                  </a:cubicBezTo>
                  <a:cubicBezTo>
                    <a:pt x="70" y="72"/>
                    <a:pt x="74" y="73"/>
                    <a:pt x="82" y="77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83" y="56"/>
                    <a:pt x="72" y="55"/>
                    <a:pt x="58" y="55"/>
                  </a:cubicBezTo>
                  <a:cubicBezTo>
                    <a:pt x="24" y="55"/>
                    <a:pt x="2" y="71"/>
                    <a:pt x="2" y="95"/>
                  </a:cubicBezTo>
                  <a:cubicBezTo>
                    <a:pt x="2" y="112"/>
                    <a:pt x="13" y="122"/>
                    <a:pt x="54" y="139"/>
                  </a:cubicBezTo>
                  <a:cubicBezTo>
                    <a:pt x="66" y="144"/>
                    <a:pt x="70" y="148"/>
                    <a:pt x="70" y="155"/>
                  </a:cubicBezTo>
                  <a:cubicBezTo>
                    <a:pt x="70" y="165"/>
                    <a:pt x="63" y="170"/>
                    <a:pt x="50" y="170"/>
                  </a:cubicBezTo>
                  <a:cubicBezTo>
                    <a:pt x="42" y="170"/>
                    <a:pt x="35" y="169"/>
                    <a:pt x="24" y="164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6" y="186"/>
                    <a:pt x="37" y="187"/>
                    <a:pt x="55" y="187"/>
                  </a:cubicBezTo>
                  <a:cubicBezTo>
                    <a:pt x="88" y="187"/>
                    <a:pt x="113" y="170"/>
                    <a:pt x="113" y="145"/>
                  </a:cubicBezTo>
                  <a:cubicBezTo>
                    <a:pt x="113" y="126"/>
                    <a:pt x="103" y="118"/>
                    <a:pt x="62" y="103"/>
                  </a:cubicBezTo>
                  <a:close/>
                  <a:moveTo>
                    <a:pt x="1048" y="32"/>
                  </a:moveTo>
                  <a:cubicBezTo>
                    <a:pt x="1056" y="32"/>
                    <a:pt x="1060" y="39"/>
                    <a:pt x="1060" y="46"/>
                  </a:cubicBezTo>
                  <a:cubicBezTo>
                    <a:pt x="1060" y="56"/>
                    <a:pt x="1053" y="62"/>
                    <a:pt x="1043" y="68"/>
                  </a:cubicBezTo>
                  <a:cubicBezTo>
                    <a:pt x="1038" y="61"/>
                    <a:pt x="1034" y="55"/>
                    <a:pt x="1034" y="47"/>
                  </a:cubicBezTo>
                  <a:cubicBezTo>
                    <a:pt x="1034" y="38"/>
                    <a:pt x="1040" y="32"/>
                    <a:pt x="1048" y="32"/>
                  </a:cubicBezTo>
                  <a:close/>
                  <a:moveTo>
                    <a:pt x="536" y="62"/>
                  </a:moveTo>
                  <a:cubicBezTo>
                    <a:pt x="536" y="26"/>
                    <a:pt x="536" y="26"/>
                    <a:pt x="536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497" y="55"/>
                    <a:pt x="497" y="55"/>
                    <a:pt x="497" y="55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6" y="80"/>
                    <a:pt x="476" y="80"/>
                    <a:pt x="476" y="80"/>
                  </a:cubicBezTo>
                  <a:cubicBezTo>
                    <a:pt x="494" y="80"/>
                    <a:pt x="494" y="80"/>
                    <a:pt x="494" y="80"/>
                  </a:cubicBezTo>
                  <a:cubicBezTo>
                    <a:pt x="494" y="156"/>
                    <a:pt x="494" y="156"/>
                    <a:pt x="494" y="156"/>
                  </a:cubicBezTo>
                  <a:cubicBezTo>
                    <a:pt x="494" y="176"/>
                    <a:pt x="505" y="186"/>
                    <a:pt x="528" y="186"/>
                  </a:cubicBezTo>
                  <a:cubicBezTo>
                    <a:pt x="541" y="186"/>
                    <a:pt x="552" y="184"/>
                    <a:pt x="572" y="175"/>
                  </a:cubicBezTo>
                  <a:cubicBezTo>
                    <a:pt x="572" y="161"/>
                    <a:pt x="572" y="161"/>
                    <a:pt x="572" y="161"/>
                  </a:cubicBezTo>
                  <a:cubicBezTo>
                    <a:pt x="572" y="161"/>
                    <a:pt x="565" y="162"/>
                    <a:pt x="559" y="162"/>
                  </a:cubicBezTo>
                  <a:cubicBezTo>
                    <a:pt x="542" y="162"/>
                    <a:pt x="536" y="157"/>
                    <a:pt x="536" y="140"/>
                  </a:cubicBezTo>
                  <a:cubicBezTo>
                    <a:pt x="536" y="80"/>
                    <a:pt x="536" y="80"/>
                    <a:pt x="536" y="80"/>
                  </a:cubicBezTo>
                  <a:cubicBezTo>
                    <a:pt x="572" y="80"/>
                    <a:pt x="572" y="80"/>
                    <a:pt x="572" y="80"/>
                  </a:cubicBezTo>
                  <a:cubicBezTo>
                    <a:pt x="572" y="62"/>
                    <a:pt x="572" y="62"/>
                    <a:pt x="572" y="62"/>
                  </a:cubicBezTo>
                  <a:lnTo>
                    <a:pt x="536" y="62"/>
                  </a:lnTo>
                  <a:close/>
                  <a:moveTo>
                    <a:pt x="178" y="62"/>
                  </a:moveTo>
                  <a:cubicBezTo>
                    <a:pt x="178" y="26"/>
                    <a:pt x="178" y="26"/>
                    <a:pt x="178" y="26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35" y="80"/>
                    <a:pt x="135" y="80"/>
                    <a:pt x="135" y="80"/>
                  </a:cubicBezTo>
                  <a:cubicBezTo>
                    <a:pt x="135" y="156"/>
                    <a:pt x="135" y="156"/>
                    <a:pt x="135" y="156"/>
                  </a:cubicBezTo>
                  <a:cubicBezTo>
                    <a:pt x="135" y="176"/>
                    <a:pt x="147" y="186"/>
                    <a:pt x="169" y="186"/>
                  </a:cubicBezTo>
                  <a:cubicBezTo>
                    <a:pt x="183" y="186"/>
                    <a:pt x="194" y="184"/>
                    <a:pt x="213" y="175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1"/>
                    <a:pt x="207" y="162"/>
                    <a:pt x="201" y="162"/>
                  </a:cubicBezTo>
                  <a:cubicBezTo>
                    <a:pt x="184" y="162"/>
                    <a:pt x="178" y="157"/>
                    <a:pt x="178" y="14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13" y="62"/>
                    <a:pt x="213" y="62"/>
                    <a:pt x="213" y="62"/>
                  </a:cubicBezTo>
                  <a:lnTo>
                    <a:pt x="178" y="62"/>
                  </a:lnTo>
                  <a:close/>
                  <a:moveTo>
                    <a:pt x="1107" y="149"/>
                  </a:moveTo>
                  <a:cubicBezTo>
                    <a:pt x="1129" y="131"/>
                    <a:pt x="1129" y="131"/>
                    <a:pt x="1129" y="131"/>
                  </a:cubicBezTo>
                  <a:cubicBezTo>
                    <a:pt x="1129" y="89"/>
                    <a:pt x="1129" y="89"/>
                    <a:pt x="1129" y="89"/>
                  </a:cubicBezTo>
                  <a:cubicBezTo>
                    <a:pt x="1087" y="124"/>
                    <a:pt x="1087" y="124"/>
                    <a:pt x="1087" y="124"/>
                  </a:cubicBezTo>
                  <a:cubicBezTo>
                    <a:pt x="1061" y="91"/>
                    <a:pt x="1061" y="91"/>
                    <a:pt x="1061" y="91"/>
                  </a:cubicBezTo>
                  <a:cubicBezTo>
                    <a:pt x="1078" y="80"/>
                    <a:pt x="1093" y="68"/>
                    <a:pt x="1093" y="44"/>
                  </a:cubicBezTo>
                  <a:cubicBezTo>
                    <a:pt x="1093" y="19"/>
                    <a:pt x="1075" y="0"/>
                    <a:pt x="1048" y="0"/>
                  </a:cubicBezTo>
                  <a:cubicBezTo>
                    <a:pt x="1022" y="0"/>
                    <a:pt x="1000" y="19"/>
                    <a:pt x="1000" y="47"/>
                  </a:cubicBezTo>
                  <a:cubicBezTo>
                    <a:pt x="1000" y="64"/>
                    <a:pt x="1007" y="75"/>
                    <a:pt x="1015" y="84"/>
                  </a:cubicBezTo>
                  <a:cubicBezTo>
                    <a:pt x="997" y="95"/>
                    <a:pt x="981" y="109"/>
                    <a:pt x="981" y="135"/>
                  </a:cubicBezTo>
                  <a:cubicBezTo>
                    <a:pt x="981" y="164"/>
                    <a:pt x="1002" y="187"/>
                    <a:pt x="1038" y="187"/>
                  </a:cubicBezTo>
                  <a:cubicBezTo>
                    <a:pt x="1059" y="187"/>
                    <a:pt x="1071" y="179"/>
                    <a:pt x="1080" y="171"/>
                  </a:cubicBezTo>
                  <a:cubicBezTo>
                    <a:pt x="1091" y="184"/>
                    <a:pt x="1091" y="184"/>
                    <a:pt x="1091" y="184"/>
                  </a:cubicBezTo>
                  <a:cubicBezTo>
                    <a:pt x="1134" y="184"/>
                    <a:pt x="1134" y="184"/>
                    <a:pt x="1134" y="184"/>
                  </a:cubicBezTo>
                  <a:lnTo>
                    <a:pt x="1107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5105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olid Black - Cli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mpersand">
            <a:extLst>
              <a:ext uri="{FF2B5EF4-FFF2-40B4-BE49-F238E27FC236}">
                <a16:creationId xmlns="" xmlns:a16="http://schemas.microsoft.com/office/drawing/2014/main" id="{755A695C-03B4-4434-84F8-0522BCCB03D5}"/>
              </a:ext>
            </a:extLst>
          </p:cNvPr>
          <p:cNvSpPr>
            <a:spLocks noChangeAspect="1" noEditPoints="1"/>
          </p:cNvSpPr>
          <p:nvPr userDrawn="1"/>
        </p:nvSpPr>
        <p:spPr bwMode="hidden">
          <a:xfrm>
            <a:off x="5871788" y="-1"/>
            <a:ext cx="6320212" cy="6858001"/>
          </a:xfrm>
          <a:custGeom>
            <a:avLst/>
            <a:gdLst>
              <a:gd name="T0" fmla="*/ 5410 w 13260"/>
              <a:gd name="T1" fmla="*/ 12253 h 14399"/>
              <a:gd name="T2" fmla="*/ 5410 w 13260"/>
              <a:gd name="T3" fmla="*/ 12253 h 14399"/>
              <a:gd name="T4" fmla="*/ 3443 w 13260"/>
              <a:gd name="T5" fmla="*/ 10319 h 14399"/>
              <a:gd name="T6" fmla="*/ 4918 w 13260"/>
              <a:gd name="T7" fmla="*/ 7990 h 14399"/>
              <a:gd name="T8" fmla="*/ 7526 w 13260"/>
              <a:gd name="T9" fmla="*/ 11387 h 14399"/>
              <a:gd name="T10" fmla="*/ 5410 w 13260"/>
              <a:gd name="T11" fmla="*/ 12253 h 14399"/>
              <a:gd name="T12" fmla="*/ 6295 w 13260"/>
              <a:gd name="T13" fmla="*/ 743 h 14399"/>
              <a:gd name="T14" fmla="*/ 6295 w 13260"/>
              <a:gd name="T15" fmla="*/ 743 h 14399"/>
              <a:gd name="T16" fmla="*/ 7443 w 13260"/>
              <a:gd name="T17" fmla="*/ 2055 h 14399"/>
              <a:gd name="T18" fmla="*/ 5881 w 13260"/>
              <a:gd name="T19" fmla="*/ 4114 h 14399"/>
              <a:gd name="T20" fmla="*/ 5017 w 13260"/>
              <a:gd name="T21" fmla="*/ 2153 h 14399"/>
              <a:gd name="T22" fmla="*/ 6295 w 13260"/>
              <a:gd name="T23" fmla="*/ 743 h 14399"/>
              <a:gd name="T24" fmla="*/ 13260 w 13260"/>
              <a:gd name="T25" fmla="*/ 13610 h 14399"/>
              <a:gd name="T26" fmla="*/ 13260 w 13260"/>
              <a:gd name="T27" fmla="*/ 13610 h 14399"/>
              <a:gd name="T28" fmla="*/ 11838 w 13260"/>
              <a:gd name="T29" fmla="*/ 11777 h 14399"/>
              <a:gd name="T30" fmla="*/ 13260 w 13260"/>
              <a:gd name="T31" fmla="*/ 10607 h 14399"/>
              <a:gd name="T32" fmla="*/ 13260 w 13260"/>
              <a:gd name="T33" fmla="*/ 6701 h 14399"/>
              <a:gd name="T34" fmla="*/ 9980 w 13260"/>
              <a:gd name="T35" fmla="*/ 9382 h 14399"/>
              <a:gd name="T36" fmla="*/ 7577 w 13260"/>
              <a:gd name="T37" fmla="*/ 6284 h 14399"/>
              <a:gd name="T38" fmla="*/ 10526 w 13260"/>
              <a:gd name="T39" fmla="*/ 1923 h 14399"/>
              <a:gd name="T40" fmla="*/ 10104 w 13260"/>
              <a:gd name="T41" fmla="*/ 0 h 14399"/>
              <a:gd name="T42" fmla="*/ 2348 w 13260"/>
              <a:gd name="T43" fmla="*/ 0 h 14399"/>
              <a:gd name="T44" fmla="*/ 1836 w 13260"/>
              <a:gd name="T45" fmla="*/ 2120 h 14399"/>
              <a:gd name="T46" fmla="*/ 3190 w 13260"/>
              <a:gd name="T47" fmla="*/ 5689 h 14399"/>
              <a:gd name="T48" fmla="*/ 0 w 13260"/>
              <a:gd name="T49" fmla="*/ 10417 h 14399"/>
              <a:gd name="T50" fmla="*/ 2013 w 13260"/>
              <a:gd name="T51" fmla="*/ 14399 h 14399"/>
              <a:gd name="T52" fmla="*/ 8591 w 13260"/>
              <a:gd name="T53" fmla="*/ 14399 h 14399"/>
              <a:gd name="T54" fmla="*/ 9345 w 13260"/>
              <a:gd name="T55" fmla="*/ 13828 h 14399"/>
              <a:gd name="T56" fmla="*/ 9796 w 13260"/>
              <a:gd name="T57" fmla="*/ 14399 h 14399"/>
              <a:gd name="T58" fmla="*/ 13260 w 13260"/>
              <a:gd name="T59" fmla="*/ 14399 h 14399"/>
              <a:gd name="T60" fmla="*/ 13260 w 13260"/>
              <a:gd name="T61" fmla="*/ 13610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260" h="14399">
                <a:moveTo>
                  <a:pt x="5410" y="12253"/>
                </a:moveTo>
                <a:lnTo>
                  <a:pt x="5410" y="12253"/>
                </a:lnTo>
                <a:cubicBezTo>
                  <a:pt x="4361" y="12253"/>
                  <a:pt x="3443" y="11532"/>
                  <a:pt x="3443" y="10319"/>
                </a:cubicBezTo>
                <a:cubicBezTo>
                  <a:pt x="3443" y="9171"/>
                  <a:pt x="3967" y="8613"/>
                  <a:pt x="4918" y="7990"/>
                </a:cubicBezTo>
                <a:lnTo>
                  <a:pt x="7526" y="11387"/>
                </a:lnTo>
                <a:cubicBezTo>
                  <a:pt x="7017" y="11794"/>
                  <a:pt x="6295" y="12253"/>
                  <a:pt x="5410" y="12253"/>
                </a:cubicBezTo>
                <a:close/>
                <a:moveTo>
                  <a:pt x="6295" y="743"/>
                </a:moveTo>
                <a:lnTo>
                  <a:pt x="6295" y="743"/>
                </a:lnTo>
                <a:cubicBezTo>
                  <a:pt x="7083" y="743"/>
                  <a:pt x="7443" y="1366"/>
                  <a:pt x="7443" y="2055"/>
                </a:cubicBezTo>
                <a:cubicBezTo>
                  <a:pt x="7443" y="3035"/>
                  <a:pt x="6825" y="3559"/>
                  <a:pt x="5881" y="4114"/>
                </a:cubicBezTo>
                <a:cubicBezTo>
                  <a:pt x="5388" y="3497"/>
                  <a:pt x="5017" y="2956"/>
                  <a:pt x="5017" y="2153"/>
                </a:cubicBezTo>
                <a:cubicBezTo>
                  <a:pt x="5017" y="1300"/>
                  <a:pt x="5541" y="743"/>
                  <a:pt x="6295" y="743"/>
                </a:cubicBezTo>
                <a:close/>
                <a:moveTo>
                  <a:pt x="13260" y="13610"/>
                </a:moveTo>
                <a:lnTo>
                  <a:pt x="13260" y="13610"/>
                </a:lnTo>
                <a:lnTo>
                  <a:pt x="11838" y="11777"/>
                </a:lnTo>
                <a:lnTo>
                  <a:pt x="13260" y="10607"/>
                </a:lnTo>
                <a:lnTo>
                  <a:pt x="13260" y="6701"/>
                </a:lnTo>
                <a:lnTo>
                  <a:pt x="9980" y="9382"/>
                </a:lnTo>
                <a:lnTo>
                  <a:pt x="7577" y="6284"/>
                </a:lnTo>
                <a:cubicBezTo>
                  <a:pt x="9117" y="5300"/>
                  <a:pt x="10526" y="4185"/>
                  <a:pt x="10526" y="1923"/>
                </a:cubicBezTo>
                <a:cubicBezTo>
                  <a:pt x="10526" y="1222"/>
                  <a:pt x="10378" y="569"/>
                  <a:pt x="10104" y="0"/>
                </a:cubicBezTo>
                <a:lnTo>
                  <a:pt x="2348" y="0"/>
                </a:lnTo>
                <a:cubicBezTo>
                  <a:pt x="2021" y="608"/>
                  <a:pt x="1836" y="1323"/>
                  <a:pt x="1836" y="2120"/>
                </a:cubicBezTo>
                <a:cubicBezTo>
                  <a:pt x="1836" y="3739"/>
                  <a:pt x="2501" y="4778"/>
                  <a:pt x="3190" y="5689"/>
                </a:cubicBezTo>
                <a:cubicBezTo>
                  <a:pt x="1475" y="6711"/>
                  <a:pt x="0" y="8023"/>
                  <a:pt x="0" y="10417"/>
                </a:cubicBezTo>
                <a:cubicBezTo>
                  <a:pt x="0" y="12084"/>
                  <a:pt x="715" y="13516"/>
                  <a:pt x="2013" y="14399"/>
                </a:cubicBezTo>
                <a:lnTo>
                  <a:pt x="8591" y="14399"/>
                </a:lnTo>
                <a:cubicBezTo>
                  <a:pt x="8871" y="14214"/>
                  <a:pt x="9119" y="14019"/>
                  <a:pt x="9345" y="13828"/>
                </a:cubicBezTo>
                <a:lnTo>
                  <a:pt x="9796" y="14399"/>
                </a:lnTo>
                <a:lnTo>
                  <a:pt x="13260" y="14399"/>
                </a:lnTo>
                <a:lnTo>
                  <a:pt x="13260" y="1361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683" tIns="40341" rIns="80683" bIns="40341" numCol="1" anchor="t" anchorCtr="0" compatLnSpc="1">
            <a:prstTxWarp prst="textNoShape">
              <a:avLst/>
            </a:prstTxWarp>
          </a:bodyPr>
          <a:lstStyle/>
          <a:p>
            <a:endParaRPr lang="en-US" sz="857" dirty="0"/>
          </a:p>
        </p:txBody>
      </p:sp>
      <p:sp>
        <p:nvSpPr>
          <p:cNvPr id="13" name="Bar">
            <a:extLst>
              <a:ext uri="{FF2B5EF4-FFF2-40B4-BE49-F238E27FC236}">
                <a16:creationId xmlns="" xmlns:a16="http://schemas.microsoft.com/office/drawing/2014/main" id="{D4A8F8B0-5BE2-4B65-8A9A-0ED26EF6C4B1}"/>
              </a:ext>
            </a:extLst>
          </p:cNvPr>
          <p:cNvSpPr/>
          <p:nvPr userDrawn="1"/>
        </p:nvSpPr>
        <p:spPr bwMode="hidden">
          <a:xfrm>
            <a:off x="442800" y="1504950"/>
            <a:ext cx="5473701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059" dirty="0">
              <a:solidFill>
                <a:schemeClr val="bg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415FF770-30E4-4918-82E4-E20697AAD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800" y="1733550"/>
            <a:ext cx="5473701" cy="1695450"/>
          </a:xfrm>
          <a:prstGeom prst="rect">
            <a:avLst/>
          </a:prstGeom>
        </p:spPr>
        <p:txBody>
          <a:bodyPr vert="horz" wrap="square" lIns="0" tIns="0" rIns="0" bIns="64008" rtlCol="0" anchor="t" anchorCtr="0">
            <a:noAutofit/>
          </a:bodyPr>
          <a:lstStyle>
            <a:lvl1pPr>
              <a:defRPr lang="en-GB" sz="3600" b="0" i="0" baseline="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9010">
              <a:lnSpc>
                <a:spcPct val="90000"/>
              </a:lnSpc>
              <a:spcBef>
                <a:spcPct val="0"/>
              </a:spcBef>
            </a:pPr>
            <a:r>
              <a:rPr lang="en-US"/>
              <a:t>CONFIDENTIAL</a:t>
            </a:r>
            <a:endParaRPr lang="en-GB" dirty="0"/>
          </a:p>
        </p:txBody>
      </p:sp>
      <p:sp>
        <p:nvSpPr>
          <p:cNvPr id="18" name="Report Subtitle">
            <a:extLst>
              <a:ext uri="{FF2B5EF4-FFF2-40B4-BE49-F238E27FC236}">
                <a16:creationId xmlns="" xmlns:a16="http://schemas.microsoft.com/office/drawing/2014/main" id="{A3CFFC23-5985-434F-8BEA-6712B74444D9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white">
          <a:xfrm>
            <a:off x="442800" y="4480560"/>
            <a:ext cx="4312286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Prepared by </a:t>
            </a:r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r>
              <a:rPr lang="en-GB" noProof="0" dirty="0"/>
              <a:t>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="" xmlns:a16="http://schemas.microsoft.com/office/drawing/2014/main" id="{2A66D888-90D1-40DD-B06F-F4A6C72D5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800" y="4681037"/>
            <a:ext cx="431228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>
              <a:defRPr lang="en-GB" sz="1400" i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0DB9E3FD-8DD5-4270-A2C6-70D99A8CDBFE}"/>
              </a:ext>
            </a:extLst>
          </p:cNvPr>
          <p:cNvGrpSpPr/>
          <p:nvPr userDrawn="1"/>
        </p:nvGrpSpPr>
        <p:grpSpPr>
          <a:xfrm>
            <a:off x="457199" y="426117"/>
            <a:ext cx="1496699" cy="464131"/>
            <a:chOff x="3638550" y="5445125"/>
            <a:chExt cx="3849688" cy="1193801"/>
          </a:xfrm>
          <a:solidFill>
            <a:schemeClr val="bg1"/>
          </a:solidFill>
        </p:grpSpPr>
        <p:sp>
          <p:nvSpPr>
            <p:cNvPr id="40" name="Freeform 10">
              <a:extLst>
                <a:ext uri="{FF2B5EF4-FFF2-40B4-BE49-F238E27FC236}">
                  <a16:creationId xmlns="" xmlns:a16="http://schemas.microsoft.com/office/drawing/2014/main" id="{1192F1D7-BD63-45B6-9EDB-AEF4C52D6A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0" y="6369050"/>
              <a:ext cx="169863" cy="204788"/>
            </a:xfrm>
            <a:custGeom>
              <a:avLst/>
              <a:gdLst>
                <a:gd name="T0" fmla="*/ 29 w 50"/>
                <a:gd name="T1" fmla="*/ 0 h 60"/>
                <a:gd name="T2" fmla="*/ 43 w 50"/>
                <a:gd name="T3" fmla="*/ 3 h 60"/>
                <a:gd name="T4" fmla="*/ 50 w 50"/>
                <a:gd name="T5" fmla="*/ 15 h 60"/>
                <a:gd name="T6" fmla="*/ 24 w 50"/>
                <a:gd name="T7" fmla="*/ 37 h 60"/>
                <a:gd name="T8" fmla="*/ 18 w 50"/>
                <a:gd name="T9" fmla="*/ 37 h 60"/>
                <a:gd name="T10" fmla="*/ 15 w 50"/>
                <a:gd name="T11" fmla="*/ 54 h 60"/>
                <a:gd name="T12" fmla="*/ 15 w 50"/>
                <a:gd name="T13" fmla="*/ 56 h 60"/>
                <a:gd name="T14" fmla="*/ 21 w 50"/>
                <a:gd name="T15" fmla="*/ 56 h 60"/>
                <a:gd name="T16" fmla="*/ 21 w 50"/>
                <a:gd name="T17" fmla="*/ 60 h 60"/>
                <a:gd name="T18" fmla="*/ 0 w 50"/>
                <a:gd name="T19" fmla="*/ 60 h 60"/>
                <a:gd name="T20" fmla="*/ 0 w 50"/>
                <a:gd name="T21" fmla="*/ 56 h 60"/>
                <a:gd name="T22" fmla="*/ 6 w 50"/>
                <a:gd name="T23" fmla="*/ 56 h 60"/>
                <a:gd name="T24" fmla="*/ 7 w 50"/>
                <a:gd name="T25" fmla="*/ 54 h 60"/>
                <a:gd name="T26" fmla="*/ 17 w 50"/>
                <a:gd name="T27" fmla="*/ 6 h 60"/>
                <a:gd name="T28" fmla="*/ 16 w 50"/>
                <a:gd name="T29" fmla="*/ 4 h 60"/>
                <a:gd name="T30" fmla="*/ 10 w 50"/>
                <a:gd name="T31" fmla="*/ 4 h 60"/>
                <a:gd name="T32" fmla="*/ 10 w 50"/>
                <a:gd name="T33" fmla="*/ 0 h 60"/>
                <a:gd name="T34" fmla="*/ 29 w 50"/>
                <a:gd name="T35" fmla="*/ 0 h 60"/>
                <a:gd name="T36" fmla="*/ 19 w 50"/>
                <a:gd name="T37" fmla="*/ 33 h 60"/>
                <a:gd name="T38" fmla="*/ 22 w 50"/>
                <a:gd name="T39" fmla="*/ 33 h 60"/>
                <a:gd name="T40" fmla="*/ 42 w 50"/>
                <a:gd name="T41" fmla="*/ 16 h 60"/>
                <a:gd name="T42" fmla="*/ 28 w 50"/>
                <a:gd name="T43" fmla="*/ 4 h 60"/>
                <a:gd name="T44" fmla="*/ 24 w 50"/>
                <a:gd name="T45" fmla="*/ 4 h 60"/>
                <a:gd name="T46" fmla="*/ 19 w 50"/>
                <a:gd name="T47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60">
                  <a:moveTo>
                    <a:pt x="29" y="0"/>
                  </a:moveTo>
                  <a:cubicBezTo>
                    <a:pt x="36" y="0"/>
                    <a:pt x="40" y="1"/>
                    <a:pt x="43" y="3"/>
                  </a:cubicBezTo>
                  <a:cubicBezTo>
                    <a:pt x="48" y="5"/>
                    <a:pt x="50" y="9"/>
                    <a:pt x="50" y="15"/>
                  </a:cubicBezTo>
                  <a:cubicBezTo>
                    <a:pt x="50" y="28"/>
                    <a:pt x="39" y="37"/>
                    <a:pt x="24" y="37"/>
                  </a:cubicBezTo>
                  <a:cubicBezTo>
                    <a:pt x="22" y="37"/>
                    <a:pt x="22" y="37"/>
                    <a:pt x="18" y="37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29" y="0"/>
                  </a:lnTo>
                  <a:close/>
                  <a:moveTo>
                    <a:pt x="19" y="33"/>
                  </a:moveTo>
                  <a:cubicBezTo>
                    <a:pt x="20" y="33"/>
                    <a:pt x="21" y="33"/>
                    <a:pt x="22" y="33"/>
                  </a:cubicBezTo>
                  <a:cubicBezTo>
                    <a:pt x="35" y="33"/>
                    <a:pt x="42" y="27"/>
                    <a:pt x="42" y="16"/>
                  </a:cubicBezTo>
                  <a:cubicBezTo>
                    <a:pt x="42" y="8"/>
                    <a:pt x="38" y="4"/>
                    <a:pt x="28" y="4"/>
                  </a:cubicBezTo>
                  <a:cubicBezTo>
                    <a:pt x="27" y="4"/>
                    <a:pt x="27" y="4"/>
                    <a:pt x="24" y="4"/>
                  </a:cubicBezTo>
                  <a:lnTo>
                    <a:pt x="19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="" xmlns:a16="http://schemas.microsoft.com/office/drawing/2014/main" id="{851F5C0A-0070-4FCE-BB0F-A1FE88F48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413" y="6427788"/>
              <a:ext cx="139700" cy="146050"/>
            </a:xfrm>
            <a:custGeom>
              <a:avLst/>
              <a:gdLst>
                <a:gd name="T0" fmla="*/ 39 w 41"/>
                <a:gd name="T1" fmla="*/ 0 h 43"/>
                <a:gd name="T2" fmla="*/ 36 w 41"/>
                <a:gd name="T3" fmla="*/ 13 h 43"/>
                <a:gd name="T4" fmla="*/ 32 w 41"/>
                <a:gd name="T5" fmla="*/ 28 h 43"/>
                <a:gd name="T6" fmla="*/ 32 w 41"/>
                <a:gd name="T7" fmla="*/ 35 h 43"/>
                <a:gd name="T8" fmla="*/ 36 w 41"/>
                <a:gd name="T9" fmla="*/ 38 h 43"/>
                <a:gd name="T10" fmla="*/ 41 w 41"/>
                <a:gd name="T11" fmla="*/ 38 h 43"/>
                <a:gd name="T12" fmla="*/ 41 w 41"/>
                <a:gd name="T13" fmla="*/ 40 h 43"/>
                <a:gd name="T14" fmla="*/ 30 w 41"/>
                <a:gd name="T15" fmla="*/ 43 h 43"/>
                <a:gd name="T16" fmla="*/ 25 w 41"/>
                <a:gd name="T17" fmla="*/ 36 h 43"/>
                <a:gd name="T18" fmla="*/ 12 w 41"/>
                <a:gd name="T19" fmla="*/ 43 h 43"/>
                <a:gd name="T20" fmla="*/ 0 w 41"/>
                <a:gd name="T21" fmla="*/ 28 h 43"/>
                <a:gd name="T22" fmla="*/ 24 w 41"/>
                <a:gd name="T23" fmla="*/ 0 h 43"/>
                <a:gd name="T24" fmla="*/ 33 w 41"/>
                <a:gd name="T25" fmla="*/ 2 h 43"/>
                <a:gd name="T26" fmla="*/ 34 w 41"/>
                <a:gd name="T27" fmla="*/ 0 h 43"/>
                <a:gd name="T28" fmla="*/ 39 w 41"/>
                <a:gd name="T29" fmla="*/ 0 h 43"/>
                <a:gd name="T30" fmla="*/ 26 w 41"/>
                <a:gd name="T31" fmla="*/ 4 h 43"/>
                <a:gd name="T32" fmla="*/ 25 w 41"/>
                <a:gd name="T33" fmla="*/ 3 h 43"/>
                <a:gd name="T34" fmla="*/ 7 w 41"/>
                <a:gd name="T35" fmla="*/ 27 h 43"/>
                <a:gd name="T36" fmla="*/ 15 w 41"/>
                <a:gd name="T37" fmla="*/ 38 h 43"/>
                <a:gd name="T38" fmla="*/ 25 w 41"/>
                <a:gd name="T39" fmla="*/ 32 h 43"/>
                <a:gd name="T40" fmla="*/ 30 w 41"/>
                <a:gd name="T41" fmla="*/ 9 h 43"/>
                <a:gd name="T42" fmla="*/ 26 w 41"/>
                <a:gd name="T43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43">
                  <a:moveTo>
                    <a:pt x="39" y="0"/>
                  </a:moveTo>
                  <a:cubicBezTo>
                    <a:pt x="38" y="2"/>
                    <a:pt x="37" y="6"/>
                    <a:pt x="36" y="13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2"/>
                    <a:pt x="32" y="33"/>
                    <a:pt x="32" y="35"/>
                  </a:cubicBezTo>
                  <a:cubicBezTo>
                    <a:pt x="32" y="37"/>
                    <a:pt x="33" y="38"/>
                    <a:pt x="36" y="38"/>
                  </a:cubicBezTo>
                  <a:cubicBezTo>
                    <a:pt x="37" y="38"/>
                    <a:pt x="38" y="38"/>
                    <a:pt x="41" y="3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5" y="43"/>
                    <a:pt x="33" y="43"/>
                    <a:pt x="30" y="43"/>
                  </a:cubicBezTo>
                  <a:cubicBezTo>
                    <a:pt x="27" y="43"/>
                    <a:pt x="25" y="41"/>
                    <a:pt x="25" y="36"/>
                  </a:cubicBezTo>
                  <a:cubicBezTo>
                    <a:pt x="20" y="41"/>
                    <a:pt x="16" y="43"/>
                    <a:pt x="12" y="43"/>
                  </a:cubicBezTo>
                  <a:cubicBezTo>
                    <a:pt x="4" y="43"/>
                    <a:pt x="0" y="37"/>
                    <a:pt x="0" y="28"/>
                  </a:cubicBezTo>
                  <a:cubicBezTo>
                    <a:pt x="0" y="12"/>
                    <a:pt x="11" y="0"/>
                    <a:pt x="24" y="0"/>
                  </a:cubicBezTo>
                  <a:cubicBezTo>
                    <a:pt x="27" y="0"/>
                    <a:pt x="30" y="1"/>
                    <a:pt x="33" y="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9" y="0"/>
                  </a:lnTo>
                  <a:close/>
                  <a:moveTo>
                    <a:pt x="26" y="4"/>
                  </a:moveTo>
                  <a:cubicBezTo>
                    <a:pt x="26" y="3"/>
                    <a:pt x="25" y="3"/>
                    <a:pt x="25" y="3"/>
                  </a:cubicBezTo>
                  <a:cubicBezTo>
                    <a:pt x="15" y="3"/>
                    <a:pt x="7" y="14"/>
                    <a:pt x="7" y="27"/>
                  </a:cubicBezTo>
                  <a:cubicBezTo>
                    <a:pt x="7" y="34"/>
                    <a:pt x="10" y="38"/>
                    <a:pt x="15" y="38"/>
                  </a:cubicBezTo>
                  <a:cubicBezTo>
                    <a:pt x="18" y="38"/>
                    <a:pt x="21" y="37"/>
                    <a:pt x="25" y="32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="" xmlns:a16="http://schemas.microsoft.com/office/drawing/2014/main" id="{390CDC48-50A1-4440-900C-5BF8CD7C1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0" y="6427788"/>
              <a:ext cx="111125" cy="146050"/>
            </a:xfrm>
            <a:custGeom>
              <a:avLst/>
              <a:gdLst>
                <a:gd name="T0" fmla="*/ 15 w 33"/>
                <a:gd name="T1" fmla="*/ 0 h 43"/>
                <a:gd name="T2" fmla="*/ 12 w 33"/>
                <a:gd name="T3" fmla="*/ 12 h 43"/>
                <a:gd name="T4" fmla="*/ 28 w 33"/>
                <a:gd name="T5" fmla="*/ 0 h 43"/>
                <a:gd name="T6" fmla="*/ 33 w 33"/>
                <a:gd name="T7" fmla="*/ 5 h 43"/>
                <a:gd name="T8" fmla="*/ 27 w 33"/>
                <a:gd name="T9" fmla="*/ 10 h 43"/>
                <a:gd name="T10" fmla="*/ 26 w 33"/>
                <a:gd name="T11" fmla="*/ 10 h 43"/>
                <a:gd name="T12" fmla="*/ 24 w 33"/>
                <a:gd name="T13" fmla="*/ 6 h 43"/>
                <a:gd name="T14" fmla="*/ 11 w 33"/>
                <a:gd name="T15" fmla="*/ 22 h 43"/>
                <a:gd name="T16" fmla="*/ 7 w 33"/>
                <a:gd name="T17" fmla="*/ 43 h 43"/>
                <a:gd name="T18" fmla="*/ 0 w 33"/>
                <a:gd name="T19" fmla="*/ 43 h 43"/>
                <a:gd name="T20" fmla="*/ 7 w 33"/>
                <a:gd name="T21" fmla="*/ 7 h 43"/>
                <a:gd name="T22" fmla="*/ 0 w 33"/>
                <a:gd name="T23" fmla="*/ 5 h 43"/>
                <a:gd name="T24" fmla="*/ 0 w 33"/>
                <a:gd name="T25" fmla="*/ 3 h 43"/>
                <a:gd name="T26" fmla="*/ 13 w 33"/>
                <a:gd name="T27" fmla="*/ 0 h 43"/>
                <a:gd name="T28" fmla="*/ 15 w 33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3">
                  <a:moveTo>
                    <a:pt x="15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8" y="4"/>
                    <a:pt x="23" y="0"/>
                    <a:pt x="28" y="0"/>
                  </a:cubicBezTo>
                  <a:cubicBezTo>
                    <a:pt x="31" y="0"/>
                    <a:pt x="33" y="2"/>
                    <a:pt x="33" y="5"/>
                  </a:cubicBezTo>
                  <a:cubicBezTo>
                    <a:pt x="33" y="8"/>
                    <a:pt x="30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9"/>
                    <a:pt x="13" y="13"/>
                    <a:pt x="11" y="2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="" xmlns:a16="http://schemas.microsoft.com/office/drawing/2014/main" id="{6F97546C-D9A0-475D-9CBE-7866EB6E4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6399213"/>
              <a:ext cx="87313" cy="174625"/>
            </a:xfrm>
            <a:custGeom>
              <a:avLst/>
              <a:gdLst>
                <a:gd name="T0" fmla="*/ 15 w 26"/>
                <a:gd name="T1" fmla="*/ 0 h 51"/>
                <a:gd name="T2" fmla="*/ 13 w 26"/>
                <a:gd name="T3" fmla="*/ 10 h 51"/>
                <a:gd name="T4" fmla="*/ 26 w 26"/>
                <a:gd name="T5" fmla="*/ 10 h 51"/>
                <a:gd name="T6" fmla="*/ 26 w 26"/>
                <a:gd name="T7" fmla="*/ 13 h 51"/>
                <a:gd name="T8" fmla="*/ 13 w 26"/>
                <a:gd name="T9" fmla="*/ 13 h 51"/>
                <a:gd name="T10" fmla="*/ 8 w 26"/>
                <a:gd name="T11" fmla="*/ 37 h 51"/>
                <a:gd name="T12" fmla="*/ 8 w 26"/>
                <a:gd name="T13" fmla="*/ 41 h 51"/>
                <a:gd name="T14" fmla="*/ 13 w 26"/>
                <a:gd name="T15" fmla="*/ 46 h 51"/>
                <a:gd name="T16" fmla="*/ 21 w 26"/>
                <a:gd name="T17" fmla="*/ 44 h 51"/>
                <a:gd name="T18" fmla="*/ 21 w 26"/>
                <a:gd name="T19" fmla="*/ 47 h 51"/>
                <a:gd name="T20" fmla="*/ 7 w 26"/>
                <a:gd name="T21" fmla="*/ 51 h 51"/>
                <a:gd name="T22" fmla="*/ 0 w 26"/>
                <a:gd name="T23" fmla="*/ 43 h 51"/>
                <a:gd name="T24" fmla="*/ 1 w 26"/>
                <a:gd name="T25" fmla="*/ 37 h 51"/>
                <a:gd name="T26" fmla="*/ 6 w 26"/>
                <a:gd name="T27" fmla="*/ 13 h 51"/>
                <a:gd name="T28" fmla="*/ 0 w 26"/>
                <a:gd name="T29" fmla="*/ 14 h 51"/>
                <a:gd name="T30" fmla="*/ 0 w 26"/>
                <a:gd name="T31" fmla="*/ 11 h 51"/>
                <a:gd name="T32" fmla="*/ 7 w 26"/>
                <a:gd name="T33" fmla="*/ 8 h 51"/>
                <a:gd name="T34" fmla="*/ 11 w 26"/>
                <a:gd name="T35" fmla="*/ 0 h 51"/>
                <a:gd name="T36" fmla="*/ 15 w 26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51">
                  <a:moveTo>
                    <a:pt x="15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9"/>
                    <a:pt x="8" y="40"/>
                    <a:pt x="8" y="41"/>
                  </a:cubicBezTo>
                  <a:cubicBezTo>
                    <a:pt x="8" y="44"/>
                    <a:pt x="9" y="46"/>
                    <a:pt x="13" y="46"/>
                  </a:cubicBezTo>
                  <a:cubicBezTo>
                    <a:pt x="15" y="46"/>
                    <a:pt x="18" y="46"/>
                    <a:pt x="21" y="4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5" y="50"/>
                    <a:pt x="11" y="51"/>
                    <a:pt x="7" y="51"/>
                  </a:cubicBezTo>
                  <a:cubicBezTo>
                    <a:pt x="3" y="51"/>
                    <a:pt x="0" y="48"/>
                    <a:pt x="0" y="43"/>
                  </a:cubicBezTo>
                  <a:cubicBezTo>
                    <a:pt x="0" y="41"/>
                    <a:pt x="0" y="40"/>
                    <a:pt x="1" y="3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="" xmlns:a16="http://schemas.microsoft.com/office/drawing/2014/main" id="{E066E2DC-2B48-4DCB-9395-621E67DA6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6563" y="6427788"/>
              <a:ext cx="128588" cy="146050"/>
            </a:xfrm>
            <a:custGeom>
              <a:avLst/>
              <a:gdLst>
                <a:gd name="T0" fmla="*/ 38 w 38"/>
                <a:gd name="T1" fmla="*/ 17 h 43"/>
                <a:gd name="T2" fmla="*/ 15 w 38"/>
                <a:gd name="T3" fmla="*/ 43 h 43"/>
                <a:gd name="T4" fmla="*/ 0 w 38"/>
                <a:gd name="T5" fmla="*/ 27 h 43"/>
                <a:gd name="T6" fmla="*/ 23 w 38"/>
                <a:gd name="T7" fmla="*/ 0 h 43"/>
                <a:gd name="T8" fmla="*/ 38 w 38"/>
                <a:gd name="T9" fmla="*/ 17 h 43"/>
                <a:gd name="T10" fmla="*/ 8 w 38"/>
                <a:gd name="T11" fmla="*/ 26 h 43"/>
                <a:gd name="T12" fmla="*/ 16 w 38"/>
                <a:gd name="T13" fmla="*/ 40 h 43"/>
                <a:gd name="T14" fmla="*/ 30 w 38"/>
                <a:gd name="T15" fmla="*/ 17 h 43"/>
                <a:gd name="T16" fmla="*/ 21 w 38"/>
                <a:gd name="T17" fmla="*/ 4 h 43"/>
                <a:gd name="T18" fmla="*/ 8 w 38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43">
                  <a:moveTo>
                    <a:pt x="38" y="17"/>
                  </a:moveTo>
                  <a:cubicBezTo>
                    <a:pt x="38" y="31"/>
                    <a:pt x="28" y="43"/>
                    <a:pt x="15" y="43"/>
                  </a:cubicBezTo>
                  <a:cubicBezTo>
                    <a:pt x="6" y="43"/>
                    <a:pt x="0" y="37"/>
                    <a:pt x="0" y="27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32" y="0"/>
                    <a:pt x="38" y="7"/>
                    <a:pt x="38" y="17"/>
                  </a:cubicBezTo>
                  <a:close/>
                  <a:moveTo>
                    <a:pt x="8" y="26"/>
                  </a:moveTo>
                  <a:cubicBezTo>
                    <a:pt x="8" y="35"/>
                    <a:pt x="11" y="40"/>
                    <a:pt x="16" y="40"/>
                  </a:cubicBezTo>
                  <a:cubicBezTo>
                    <a:pt x="24" y="40"/>
                    <a:pt x="30" y="30"/>
                    <a:pt x="30" y="17"/>
                  </a:cubicBezTo>
                  <a:cubicBezTo>
                    <a:pt x="30" y="8"/>
                    <a:pt x="27" y="4"/>
                    <a:pt x="21" y="4"/>
                  </a:cubicBezTo>
                  <a:cubicBezTo>
                    <a:pt x="14" y="4"/>
                    <a:pt x="8" y="14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="" xmlns:a16="http://schemas.microsoft.com/office/drawing/2014/main" id="{5DF38157-7C99-4881-A125-522BE0E60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988" y="6351588"/>
              <a:ext cx="166688" cy="287338"/>
            </a:xfrm>
            <a:custGeom>
              <a:avLst/>
              <a:gdLst>
                <a:gd name="T0" fmla="*/ 37 w 49"/>
                <a:gd name="T1" fmla="*/ 4 h 84"/>
                <a:gd name="T2" fmla="*/ 29 w 49"/>
                <a:gd name="T3" fmla="*/ 24 h 84"/>
                <a:gd name="T4" fmla="*/ 42 w 49"/>
                <a:gd name="T5" fmla="*/ 24 h 84"/>
                <a:gd name="T6" fmla="*/ 42 w 49"/>
                <a:gd name="T7" fmla="*/ 28 h 84"/>
                <a:gd name="T8" fmla="*/ 29 w 49"/>
                <a:gd name="T9" fmla="*/ 28 h 84"/>
                <a:gd name="T10" fmla="*/ 25 w 49"/>
                <a:gd name="T11" fmla="*/ 53 h 84"/>
                <a:gd name="T12" fmla="*/ 19 w 49"/>
                <a:gd name="T13" fmla="*/ 73 h 84"/>
                <a:gd name="T14" fmla="*/ 5 w 49"/>
                <a:gd name="T15" fmla="*/ 84 h 84"/>
                <a:gd name="T16" fmla="*/ 0 w 49"/>
                <a:gd name="T17" fmla="*/ 79 h 84"/>
                <a:gd name="T18" fmla="*/ 2 w 49"/>
                <a:gd name="T19" fmla="*/ 75 h 84"/>
                <a:gd name="T20" fmla="*/ 11 w 49"/>
                <a:gd name="T21" fmla="*/ 78 h 84"/>
                <a:gd name="T22" fmla="*/ 18 w 49"/>
                <a:gd name="T23" fmla="*/ 54 h 84"/>
                <a:gd name="T24" fmla="*/ 22 w 49"/>
                <a:gd name="T25" fmla="*/ 28 h 84"/>
                <a:gd name="T26" fmla="*/ 16 w 49"/>
                <a:gd name="T27" fmla="*/ 29 h 84"/>
                <a:gd name="T28" fmla="*/ 16 w 49"/>
                <a:gd name="T29" fmla="*/ 26 h 84"/>
                <a:gd name="T30" fmla="*/ 23 w 49"/>
                <a:gd name="T31" fmla="*/ 23 h 84"/>
                <a:gd name="T32" fmla="*/ 41 w 49"/>
                <a:gd name="T33" fmla="*/ 0 h 84"/>
                <a:gd name="T34" fmla="*/ 49 w 49"/>
                <a:gd name="T35" fmla="*/ 5 h 84"/>
                <a:gd name="T36" fmla="*/ 44 w 49"/>
                <a:gd name="T37" fmla="*/ 10 h 84"/>
                <a:gd name="T38" fmla="*/ 37 w 49"/>
                <a:gd name="T3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84">
                  <a:moveTo>
                    <a:pt x="37" y="4"/>
                  </a:moveTo>
                  <a:cubicBezTo>
                    <a:pt x="34" y="6"/>
                    <a:pt x="31" y="13"/>
                    <a:pt x="29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63"/>
                    <a:pt x="22" y="68"/>
                    <a:pt x="19" y="73"/>
                  </a:cubicBezTo>
                  <a:cubicBezTo>
                    <a:pt x="14" y="80"/>
                    <a:pt x="9" y="84"/>
                    <a:pt x="5" y="84"/>
                  </a:cubicBezTo>
                  <a:cubicBezTo>
                    <a:pt x="2" y="84"/>
                    <a:pt x="0" y="82"/>
                    <a:pt x="0" y="79"/>
                  </a:cubicBezTo>
                  <a:cubicBezTo>
                    <a:pt x="0" y="77"/>
                    <a:pt x="0" y="76"/>
                    <a:pt x="2" y="75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5" y="74"/>
                    <a:pt x="16" y="69"/>
                    <a:pt x="18" y="54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9"/>
                    <a:pt x="33" y="0"/>
                    <a:pt x="41" y="0"/>
                  </a:cubicBezTo>
                  <a:cubicBezTo>
                    <a:pt x="45" y="0"/>
                    <a:pt x="49" y="2"/>
                    <a:pt x="49" y="5"/>
                  </a:cubicBezTo>
                  <a:cubicBezTo>
                    <a:pt x="49" y="8"/>
                    <a:pt x="47" y="9"/>
                    <a:pt x="44" y="10"/>
                  </a:cubicBezTo>
                  <a:lnTo>
                    <a:pt x="3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6" name="Freeform 11">
              <a:extLst>
                <a:ext uri="{FF2B5EF4-FFF2-40B4-BE49-F238E27FC236}">
                  <a16:creationId xmlns="" xmlns:a16="http://schemas.microsoft.com/office/drawing/2014/main" id="{8A346767-0C0B-4EF7-B502-4C6DD1D4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6399213"/>
              <a:ext cx="85725" cy="174625"/>
            </a:xfrm>
            <a:custGeom>
              <a:avLst/>
              <a:gdLst>
                <a:gd name="T0" fmla="*/ 14 w 25"/>
                <a:gd name="T1" fmla="*/ 0 h 51"/>
                <a:gd name="T2" fmla="*/ 13 w 25"/>
                <a:gd name="T3" fmla="*/ 10 h 51"/>
                <a:gd name="T4" fmla="*/ 25 w 25"/>
                <a:gd name="T5" fmla="*/ 10 h 51"/>
                <a:gd name="T6" fmla="*/ 25 w 25"/>
                <a:gd name="T7" fmla="*/ 13 h 51"/>
                <a:gd name="T8" fmla="*/ 12 w 25"/>
                <a:gd name="T9" fmla="*/ 13 h 51"/>
                <a:gd name="T10" fmla="*/ 7 w 25"/>
                <a:gd name="T11" fmla="*/ 37 h 51"/>
                <a:gd name="T12" fmla="*/ 7 w 25"/>
                <a:gd name="T13" fmla="*/ 41 h 51"/>
                <a:gd name="T14" fmla="*/ 12 w 25"/>
                <a:gd name="T15" fmla="*/ 46 h 51"/>
                <a:gd name="T16" fmla="*/ 20 w 25"/>
                <a:gd name="T17" fmla="*/ 44 h 51"/>
                <a:gd name="T18" fmla="*/ 20 w 25"/>
                <a:gd name="T19" fmla="*/ 47 h 51"/>
                <a:gd name="T20" fmla="*/ 7 w 25"/>
                <a:gd name="T21" fmla="*/ 51 h 51"/>
                <a:gd name="T22" fmla="*/ 0 w 25"/>
                <a:gd name="T23" fmla="*/ 43 h 51"/>
                <a:gd name="T24" fmla="*/ 0 w 25"/>
                <a:gd name="T25" fmla="*/ 37 h 51"/>
                <a:gd name="T26" fmla="*/ 5 w 25"/>
                <a:gd name="T27" fmla="*/ 13 h 51"/>
                <a:gd name="T28" fmla="*/ 0 w 25"/>
                <a:gd name="T29" fmla="*/ 14 h 51"/>
                <a:gd name="T30" fmla="*/ 0 w 25"/>
                <a:gd name="T31" fmla="*/ 11 h 51"/>
                <a:gd name="T32" fmla="*/ 6 w 25"/>
                <a:gd name="T33" fmla="*/ 8 h 51"/>
                <a:gd name="T34" fmla="*/ 10 w 25"/>
                <a:gd name="T35" fmla="*/ 0 h 51"/>
                <a:gd name="T36" fmla="*/ 14 w 25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1">
                  <a:moveTo>
                    <a:pt x="14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9"/>
                    <a:pt x="7" y="40"/>
                    <a:pt x="7" y="41"/>
                  </a:cubicBezTo>
                  <a:cubicBezTo>
                    <a:pt x="7" y="44"/>
                    <a:pt x="9" y="46"/>
                    <a:pt x="12" y="46"/>
                  </a:cubicBezTo>
                  <a:cubicBezTo>
                    <a:pt x="14" y="46"/>
                    <a:pt x="17" y="46"/>
                    <a:pt x="20" y="44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4" y="50"/>
                    <a:pt x="10" y="51"/>
                    <a:pt x="7" y="51"/>
                  </a:cubicBezTo>
                  <a:cubicBezTo>
                    <a:pt x="2" y="51"/>
                    <a:pt x="0" y="48"/>
                    <a:pt x="0" y="43"/>
                  </a:cubicBezTo>
                  <a:cubicBezTo>
                    <a:pt x="0" y="41"/>
                    <a:pt x="0" y="40"/>
                    <a:pt x="0" y="3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7" name="Freeform 12">
              <a:extLst>
                <a:ext uri="{FF2B5EF4-FFF2-40B4-BE49-F238E27FC236}">
                  <a16:creationId xmlns="" xmlns:a16="http://schemas.microsoft.com/office/drawing/2014/main" id="{412E360D-66B8-4C27-B9BB-6F74AF7F0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351588"/>
              <a:ext cx="146050" cy="222250"/>
            </a:xfrm>
            <a:custGeom>
              <a:avLst/>
              <a:gdLst>
                <a:gd name="T0" fmla="*/ 21 w 43"/>
                <a:gd name="T1" fmla="*/ 0 h 65"/>
                <a:gd name="T2" fmla="*/ 17 w 43"/>
                <a:gd name="T3" fmla="*/ 15 h 65"/>
                <a:gd name="T4" fmla="*/ 14 w 43"/>
                <a:gd name="T5" fmla="*/ 30 h 65"/>
                <a:gd name="T6" fmla="*/ 31 w 43"/>
                <a:gd name="T7" fmla="*/ 22 h 65"/>
                <a:gd name="T8" fmla="*/ 39 w 43"/>
                <a:gd name="T9" fmla="*/ 29 h 65"/>
                <a:gd name="T10" fmla="*/ 37 w 43"/>
                <a:gd name="T11" fmla="*/ 37 h 65"/>
                <a:gd name="T12" fmla="*/ 34 w 43"/>
                <a:gd name="T13" fmla="*/ 51 h 65"/>
                <a:gd name="T14" fmla="*/ 33 w 43"/>
                <a:gd name="T15" fmla="*/ 56 h 65"/>
                <a:gd name="T16" fmla="*/ 38 w 43"/>
                <a:gd name="T17" fmla="*/ 61 h 65"/>
                <a:gd name="T18" fmla="*/ 43 w 43"/>
                <a:gd name="T19" fmla="*/ 60 h 65"/>
                <a:gd name="T20" fmla="*/ 43 w 43"/>
                <a:gd name="T21" fmla="*/ 62 h 65"/>
                <a:gd name="T22" fmla="*/ 32 w 43"/>
                <a:gd name="T23" fmla="*/ 65 h 65"/>
                <a:gd name="T24" fmla="*/ 26 w 43"/>
                <a:gd name="T25" fmla="*/ 60 h 65"/>
                <a:gd name="T26" fmla="*/ 26 w 43"/>
                <a:gd name="T27" fmla="*/ 55 h 65"/>
                <a:gd name="T28" fmla="*/ 30 w 43"/>
                <a:gd name="T29" fmla="*/ 39 h 65"/>
                <a:gd name="T30" fmla="*/ 31 w 43"/>
                <a:gd name="T31" fmla="*/ 33 h 65"/>
                <a:gd name="T32" fmla="*/ 27 w 43"/>
                <a:gd name="T33" fmla="*/ 27 h 65"/>
                <a:gd name="T34" fmla="*/ 13 w 43"/>
                <a:gd name="T35" fmla="*/ 35 h 65"/>
                <a:gd name="T36" fmla="*/ 8 w 43"/>
                <a:gd name="T37" fmla="*/ 65 h 65"/>
                <a:gd name="T38" fmla="*/ 0 w 43"/>
                <a:gd name="T39" fmla="*/ 65 h 65"/>
                <a:gd name="T40" fmla="*/ 12 w 43"/>
                <a:gd name="T41" fmla="*/ 6 h 65"/>
                <a:gd name="T42" fmla="*/ 4 w 43"/>
                <a:gd name="T43" fmla="*/ 5 h 65"/>
                <a:gd name="T44" fmla="*/ 4 w 43"/>
                <a:gd name="T45" fmla="*/ 2 h 65"/>
                <a:gd name="T46" fmla="*/ 18 w 43"/>
                <a:gd name="T47" fmla="*/ 0 h 65"/>
                <a:gd name="T48" fmla="*/ 21 w 43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65">
                  <a:moveTo>
                    <a:pt x="21" y="0"/>
                  </a:moveTo>
                  <a:cubicBezTo>
                    <a:pt x="19" y="6"/>
                    <a:pt x="18" y="10"/>
                    <a:pt x="17" y="15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2" y="24"/>
                    <a:pt x="27" y="22"/>
                    <a:pt x="31" y="22"/>
                  </a:cubicBezTo>
                  <a:cubicBezTo>
                    <a:pt x="36" y="22"/>
                    <a:pt x="39" y="25"/>
                    <a:pt x="39" y="29"/>
                  </a:cubicBezTo>
                  <a:cubicBezTo>
                    <a:pt x="39" y="31"/>
                    <a:pt x="38" y="33"/>
                    <a:pt x="37" y="37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3"/>
                    <a:pt x="33" y="55"/>
                    <a:pt x="33" y="56"/>
                  </a:cubicBezTo>
                  <a:cubicBezTo>
                    <a:pt x="33" y="59"/>
                    <a:pt x="35" y="61"/>
                    <a:pt x="38" y="61"/>
                  </a:cubicBezTo>
                  <a:cubicBezTo>
                    <a:pt x="39" y="61"/>
                    <a:pt x="41" y="60"/>
                    <a:pt x="43" y="60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4"/>
                    <a:pt x="35" y="65"/>
                    <a:pt x="32" y="65"/>
                  </a:cubicBezTo>
                  <a:cubicBezTo>
                    <a:pt x="28" y="65"/>
                    <a:pt x="26" y="63"/>
                    <a:pt x="26" y="60"/>
                  </a:cubicBezTo>
                  <a:cubicBezTo>
                    <a:pt x="26" y="58"/>
                    <a:pt x="26" y="57"/>
                    <a:pt x="26" y="55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6"/>
                    <a:pt x="31" y="34"/>
                    <a:pt x="31" y="33"/>
                  </a:cubicBezTo>
                  <a:cubicBezTo>
                    <a:pt x="31" y="29"/>
                    <a:pt x="29" y="27"/>
                    <a:pt x="27" y="27"/>
                  </a:cubicBezTo>
                  <a:cubicBezTo>
                    <a:pt x="23" y="27"/>
                    <a:pt x="19" y="30"/>
                    <a:pt x="13" y="3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8" name="Freeform 13">
              <a:extLst>
                <a:ext uri="{FF2B5EF4-FFF2-40B4-BE49-F238E27FC236}">
                  <a16:creationId xmlns="" xmlns:a16="http://schemas.microsoft.com/office/drawing/2014/main" id="{C159D6B3-7B1A-45BF-AA7B-0C3ADEBF7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3775" y="6427788"/>
              <a:ext cx="104775" cy="146050"/>
            </a:xfrm>
            <a:custGeom>
              <a:avLst/>
              <a:gdLst>
                <a:gd name="T0" fmla="*/ 30 w 31"/>
                <a:gd name="T1" fmla="*/ 35 h 43"/>
                <a:gd name="T2" fmla="*/ 13 w 31"/>
                <a:gd name="T3" fmla="*/ 43 h 43"/>
                <a:gd name="T4" fmla="*/ 0 w 31"/>
                <a:gd name="T5" fmla="*/ 27 h 43"/>
                <a:gd name="T6" fmla="*/ 11 w 31"/>
                <a:gd name="T7" fmla="*/ 5 h 43"/>
                <a:gd name="T8" fmla="*/ 22 w 31"/>
                <a:gd name="T9" fmla="*/ 0 h 43"/>
                <a:gd name="T10" fmla="*/ 31 w 31"/>
                <a:gd name="T11" fmla="*/ 9 h 43"/>
                <a:gd name="T12" fmla="*/ 7 w 31"/>
                <a:gd name="T13" fmla="*/ 23 h 43"/>
                <a:gd name="T14" fmla="*/ 7 w 31"/>
                <a:gd name="T15" fmla="*/ 27 h 43"/>
                <a:gd name="T16" fmla="*/ 16 w 31"/>
                <a:gd name="T17" fmla="*/ 38 h 43"/>
                <a:gd name="T18" fmla="*/ 30 w 31"/>
                <a:gd name="T19" fmla="*/ 31 h 43"/>
                <a:gd name="T20" fmla="*/ 30 w 31"/>
                <a:gd name="T21" fmla="*/ 35 h 43"/>
                <a:gd name="T22" fmla="*/ 20 w 31"/>
                <a:gd name="T23" fmla="*/ 17 h 43"/>
                <a:gd name="T24" fmla="*/ 25 w 31"/>
                <a:gd name="T25" fmla="*/ 9 h 43"/>
                <a:gd name="T26" fmla="*/ 20 w 31"/>
                <a:gd name="T27" fmla="*/ 4 h 43"/>
                <a:gd name="T28" fmla="*/ 8 w 31"/>
                <a:gd name="T29" fmla="*/ 20 h 43"/>
                <a:gd name="T30" fmla="*/ 20 w 31"/>
                <a:gd name="T3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3">
                  <a:moveTo>
                    <a:pt x="30" y="35"/>
                  </a:moveTo>
                  <a:cubicBezTo>
                    <a:pt x="24" y="41"/>
                    <a:pt x="19" y="43"/>
                    <a:pt x="13" y="43"/>
                  </a:cubicBezTo>
                  <a:cubicBezTo>
                    <a:pt x="5" y="43"/>
                    <a:pt x="0" y="37"/>
                    <a:pt x="0" y="27"/>
                  </a:cubicBezTo>
                  <a:cubicBezTo>
                    <a:pt x="0" y="18"/>
                    <a:pt x="4" y="10"/>
                    <a:pt x="11" y="5"/>
                  </a:cubicBezTo>
                  <a:cubicBezTo>
                    <a:pt x="14" y="2"/>
                    <a:pt x="19" y="0"/>
                    <a:pt x="22" y="0"/>
                  </a:cubicBezTo>
                  <a:cubicBezTo>
                    <a:pt x="28" y="0"/>
                    <a:pt x="31" y="4"/>
                    <a:pt x="31" y="9"/>
                  </a:cubicBezTo>
                  <a:cubicBezTo>
                    <a:pt x="31" y="17"/>
                    <a:pt x="23" y="22"/>
                    <a:pt x="7" y="23"/>
                  </a:cubicBezTo>
                  <a:cubicBezTo>
                    <a:pt x="7" y="24"/>
                    <a:pt x="7" y="26"/>
                    <a:pt x="7" y="27"/>
                  </a:cubicBezTo>
                  <a:cubicBezTo>
                    <a:pt x="7" y="34"/>
                    <a:pt x="10" y="38"/>
                    <a:pt x="16" y="38"/>
                  </a:cubicBezTo>
                  <a:cubicBezTo>
                    <a:pt x="20" y="38"/>
                    <a:pt x="25" y="36"/>
                    <a:pt x="30" y="31"/>
                  </a:cubicBezTo>
                  <a:lnTo>
                    <a:pt x="30" y="35"/>
                  </a:lnTo>
                  <a:close/>
                  <a:moveTo>
                    <a:pt x="20" y="17"/>
                  </a:moveTo>
                  <a:cubicBezTo>
                    <a:pt x="23" y="14"/>
                    <a:pt x="25" y="12"/>
                    <a:pt x="25" y="9"/>
                  </a:cubicBezTo>
                  <a:cubicBezTo>
                    <a:pt x="25" y="6"/>
                    <a:pt x="23" y="4"/>
                    <a:pt x="20" y="4"/>
                  </a:cubicBezTo>
                  <a:cubicBezTo>
                    <a:pt x="15" y="4"/>
                    <a:pt x="10" y="10"/>
                    <a:pt x="8" y="20"/>
                  </a:cubicBezTo>
                  <a:cubicBezTo>
                    <a:pt x="13" y="20"/>
                    <a:pt x="17" y="19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="" xmlns:a16="http://schemas.microsoft.com/office/drawing/2014/main" id="{D898501D-2C4E-440C-B80A-2DA81EB43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6813" y="6369050"/>
              <a:ext cx="169863" cy="204788"/>
            </a:xfrm>
            <a:custGeom>
              <a:avLst/>
              <a:gdLst>
                <a:gd name="T0" fmla="*/ 28 w 50"/>
                <a:gd name="T1" fmla="*/ 0 h 60"/>
                <a:gd name="T2" fmla="*/ 43 w 50"/>
                <a:gd name="T3" fmla="*/ 3 h 60"/>
                <a:gd name="T4" fmla="*/ 50 w 50"/>
                <a:gd name="T5" fmla="*/ 15 h 60"/>
                <a:gd name="T6" fmla="*/ 23 w 50"/>
                <a:gd name="T7" fmla="*/ 37 h 60"/>
                <a:gd name="T8" fmla="*/ 18 w 50"/>
                <a:gd name="T9" fmla="*/ 37 h 60"/>
                <a:gd name="T10" fmla="*/ 14 w 50"/>
                <a:gd name="T11" fmla="*/ 54 h 60"/>
                <a:gd name="T12" fmla="*/ 15 w 50"/>
                <a:gd name="T13" fmla="*/ 56 h 60"/>
                <a:gd name="T14" fmla="*/ 21 w 50"/>
                <a:gd name="T15" fmla="*/ 56 h 60"/>
                <a:gd name="T16" fmla="*/ 21 w 50"/>
                <a:gd name="T17" fmla="*/ 60 h 60"/>
                <a:gd name="T18" fmla="*/ 0 w 50"/>
                <a:gd name="T19" fmla="*/ 60 h 60"/>
                <a:gd name="T20" fmla="*/ 0 w 50"/>
                <a:gd name="T21" fmla="*/ 56 h 60"/>
                <a:gd name="T22" fmla="*/ 5 w 50"/>
                <a:gd name="T23" fmla="*/ 56 h 60"/>
                <a:gd name="T24" fmla="*/ 7 w 50"/>
                <a:gd name="T25" fmla="*/ 54 h 60"/>
                <a:gd name="T26" fmla="*/ 16 w 50"/>
                <a:gd name="T27" fmla="*/ 6 h 60"/>
                <a:gd name="T28" fmla="*/ 15 w 50"/>
                <a:gd name="T29" fmla="*/ 4 h 60"/>
                <a:gd name="T30" fmla="*/ 10 w 50"/>
                <a:gd name="T31" fmla="*/ 4 h 60"/>
                <a:gd name="T32" fmla="*/ 10 w 50"/>
                <a:gd name="T33" fmla="*/ 0 h 60"/>
                <a:gd name="T34" fmla="*/ 28 w 50"/>
                <a:gd name="T35" fmla="*/ 0 h 60"/>
                <a:gd name="T36" fmla="*/ 18 w 50"/>
                <a:gd name="T37" fmla="*/ 33 h 60"/>
                <a:gd name="T38" fmla="*/ 22 w 50"/>
                <a:gd name="T39" fmla="*/ 33 h 60"/>
                <a:gd name="T40" fmla="*/ 42 w 50"/>
                <a:gd name="T41" fmla="*/ 16 h 60"/>
                <a:gd name="T42" fmla="*/ 28 w 50"/>
                <a:gd name="T43" fmla="*/ 4 h 60"/>
                <a:gd name="T44" fmla="*/ 24 w 50"/>
                <a:gd name="T45" fmla="*/ 4 h 60"/>
                <a:gd name="T46" fmla="*/ 18 w 50"/>
                <a:gd name="T47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60">
                  <a:moveTo>
                    <a:pt x="28" y="0"/>
                  </a:moveTo>
                  <a:cubicBezTo>
                    <a:pt x="36" y="0"/>
                    <a:pt x="40" y="1"/>
                    <a:pt x="43" y="3"/>
                  </a:cubicBezTo>
                  <a:cubicBezTo>
                    <a:pt x="48" y="5"/>
                    <a:pt x="50" y="9"/>
                    <a:pt x="50" y="15"/>
                  </a:cubicBezTo>
                  <a:cubicBezTo>
                    <a:pt x="50" y="28"/>
                    <a:pt x="39" y="37"/>
                    <a:pt x="23" y="37"/>
                  </a:cubicBezTo>
                  <a:cubicBezTo>
                    <a:pt x="22" y="37"/>
                    <a:pt x="21" y="37"/>
                    <a:pt x="18" y="37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28" y="0"/>
                  </a:lnTo>
                  <a:close/>
                  <a:moveTo>
                    <a:pt x="18" y="33"/>
                  </a:moveTo>
                  <a:cubicBezTo>
                    <a:pt x="20" y="33"/>
                    <a:pt x="21" y="33"/>
                    <a:pt x="22" y="33"/>
                  </a:cubicBezTo>
                  <a:cubicBezTo>
                    <a:pt x="35" y="33"/>
                    <a:pt x="42" y="27"/>
                    <a:pt x="42" y="16"/>
                  </a:cubicBezTo>
                  <a:cubicBezTo>
                    <a:pt x="42" y="8"/>
                    <a:pt x="37" y="4"/>
                    <a:pt x="28" y="4"/>
                  </a:cubicBezTo>
                  <a:cubicBezTo>
                    <a:pt x="27" y="4"/>
                    <a:pt x="27" y="4"/>
                    <a:pt x="24" y="4"/>
                  </a:cubicBezTo>
                  <a:lnTo>
                    <a:pt x="1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0" name="Freeform 15">
              <a:extLst>
                <a:ext uri="{FF2B5EF4-FFF2-40B4-BE49-F238E27FC236}">
                  <a16:creationId xmlns="" xmlns:a16="http://schemas.microsoft.com/office/drawing/2014/main" id="{4496B7EF-8871-4166-A288-75B3438F2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6427788"/>
              <a:ext cx="206375" cy="146050"/>
            </a:xfrm>
            <a:custGeom>
              <a:avLst/>
              <a:gdLst>
                <a:gd name="T0" fmla="*/ 13 w 61"/>
                <a:gd name="T1" fmla="*/ 0 h 43"/>
                <a:gd name="T2" fmla="*/ 15 w 61"/>
                <a:gd name="T3" fmla="*/ 35 h 43"/>
                <a:gd name="T4" fmla="*/ 31 w 61"/>
                <a:gd name="T5" fmla="*/ 2 h 43"/>
                <a:gd name="T6" fmla="*/ 37 w 61"/>
                <a:gd name="T7" fmla="*/ 1 h 43"/>
                <a:gd name="T8" fmla="*/ 39 w 61"/>
                <a:gd name="T9" fmla="*/ 36 h 43"/>
                <a:gd name="T10" fmla="*/ 43 w 61"/>
                <a:gd name="T11" fmla="*/ 30 h 43"/>
                <a:gd name="T12" fmla="*/ 53 w 61"/>
                <a:gd name="T13" fmla="*/ 12 h 43"/>
                <a:gd name="T14" fmla="*/ 52 w 61"/>
                <a:gd name="T15" fmla="*/ 2 h 43"/>
                <a:gd name="T16" fmla="*/ 56 w 61"/>
                <a:gd name="T17" fmla="*/ 0 h 43"/>
                <a:gd name="T18" fmla="*/ 61 w 61"/>
                <a:gd name="T19" fmla="*/ 5 h 43"/>
                <a:gd name="T20" fmla="*/ 38 w 61"/>
                <a:gd name="T21" fmla="*/ 43 h 43"/>
                <a:gd name="T22" fmla="*/ 33 w 61"/>
                <a:gd name="T23" fmla="*/ 43 h 43"/>
                <a:gd name="T24" fmla="*/ 31 w 61"/>
                <a:gd name="T25" fmla="*/ 12 h 43"/>
                <a:gd name="T26" fmla="*/ 14 w 61"/>
                <a:gd name="T27" fmla="*/ 43 h 43"/>
                <a:gd name="T28" fmla="*/ 8 w 61"/>
                <a:gd name="T29" fmla="*/ 43 h 43"/>
                <a:gd name="T30" fmla="*/ 9 w 61"/>
                <a:gd name="T31" fmla="*/ 41 h 43"/>
                <a:gd name="T32" fmla="*/ 7 w 61"/>
                <a:gd name="T33" fmla="*/ 6 h 43"/>
                <a:gd name="T34" fmla="*/ 0 w 61"/>
                <a:gd name="T35" fmla="*/ 5 h 43"/>
                <a:gd name="T36" fmla="*/ 0 w 61"/>
                <a:gd name="T37" fmla="*/ 3 h 43"/>
                <a:gd name="T38" fmla="*/ 10 w 61"/>
                <a:gd name="T39" fmla="*/ 0 h 43"/>
                <a:gd name="T40" fmla="*/ 13 w 61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43">
                  <a:moveTo>
                    <a:pt x="13" y="0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25" y="16"/>
                    <a:pt x="27" y="12"/>
                    <a:pt x="31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2"/>
                    <a:pt x="38" y="21"/>
                    <a:pt x="39" y="36"/>
                  </a:cubicBezTo>
                  <a:cubicBezTo>
                    <a:pt x="41" y="33"/>
                    <a:pt x="42" y="32"/>
                    <a:pt x="43" y="30"/>
                  </a:cubicBezTo>
                  <a:cubicBezTo>
                    <a:pt x="48" y="23"/>
                    <a:pt x="52" y="17"/>
                    <a:pt x="53" y="1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1"/>
                    <a:pt x="54" y="0"/>
                    <a:pt x="56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11"/>
                    <a:pt x="56" y="19"/>
                    <a:pt x="38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20"/>
                    <a:pt x="23" y="26"/>
                    <a:pt x="14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1" name="Freeform 16">
              <a:extLst>
                <a:ext uri="{FF2B5EF4-FFF2-40B4-BE49-F238E27FC236}">
                  <a16:creationId xmlns="" xmlns:a16="http://schemas.microsoft.com/office/drawing/2014/main" id="{D1B869F7-DF7F-4729-8A41-A81AD5B58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8" y="6365875"/>
              <a:ext cx="173038" cy="211138"/>
            </a:xfrm>
            <a:custGeom>
              <a:avLst/>
              <a:gdLst>
                <a:gd name="T0" fmla="*/ 49 w 51"/>
                <a:gd name="T1" fmla="*/ 17 h 62"/>
                <a:gd name="T2" fmla="*/ 45 w 51"/>
                <a:gd name="T3" fmla="*/ 17 h 62"/>
                <a:gd name="T4" fmla="*/ 45 w 51"/>
                <a:gd name="T5" fmla="*/ 9 h 62"/>
                <a:gd name="T6" fmla="*/ 44 w 51"/>
                <a:gd name="T7" fmla="*/ 7 h 62"/>
                <a:gd name="T8" fmla="*/ 35 w 51"/>
                <a:gd name="T9" fmla="*/ 5 h 62"/>
                <a:gd name="T10" fmla="*/ 9 w 51"/>
                <a:gd name="T11" fmla="*/ 38 h 62"/>
                <a:gd name="T12" fmla="*/ 27 w 51"/>
                <a:gd name="T13" fmla="*/ 57 h 62"/>
                <a:gd name="T14" fmla="*/ 34 w 51"/>
                <a:gd name="T15" fmla="*/ 56 h 62"/>
                <a:gd name="T16" fmla="*/ 36 w 51"/>
                <a:gd name="T17" fmla="*/ 55 h 62"/>
                <a:gd name="T18" fmla="*/ 40 w 51"/>
                <a:gd name="T19" fmla="*/ 45 h 62"/>
                <a:gd name="T20" fmla="*/ 44 w 51"/>
                <a:gd name="T21" fmla="*/ 45 h 62"/>
                <a:gd name="T22" fmla="*/ 41 w 51"/>
                <a:gd name="T23" fmla="*/ 59 h 62"/>
                <a:gd name="T24" fmla="*/ 24 w 51"/>
                <a:gd name="T25" fmla="*/ 62 h 62"/>
                <a:gd name="T26" fmla="*/ 0 w 51"/>
                <a:gd name="T27" fmla="*/ 37 h 62"/>
                <a:gd name="T28" fmla="*/ 35 w 51"/>
                <a:gd name="T29" fmla="*/ 0 h 62"/>
                <a:gd name="T30" fmla="*/ 51 w 51"/>
                <a:gd name="T31" fmla="*/ 3 h 62"/>
                <a:gd name="T32" fmla="*/ 49 w 51"/>
                <a:gd name="T33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62">
                  <a:moveTo>
                    <a:pt x="49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1" y="5"/>
                    <a:pt x="39" y="5"/>
                    <a:pt x="35" y="5"/>
                  </a:cubicBezTo>
                  <a:cubicBezTo>
                    <a:pt x="20" y="5"/>
                    <a:pt x="9" y="19"/>
                    <a:pt x="9" y="38"/>
                  </a:cubicBezTo>
                  <a:cubicBezTo>
                    <a:pt x="9" y="50"/>
                    <a:pt x="15" y="57"/>
                    <a:pt x="27" y="57"/>
                  </a:cubicBezTo>
                  <a:cubicBezTo>
                    <a:pt x="29" y="57"/>
                    <a:pt x="31" y="57"/>
                    <a:pt x="34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4" y="61"/>
                    <a:pt x="29" y="62"/>
                    <a:pt x="24" y="62"/>
                  </a:cubicBezTo>
                  <a:cubicBezTo>
                    <a:pt x="9" y="62"/>
                    <a:pt x="0" y="52"/>
                    <a:pt x="0" y="37"/>
                  </a:cubicBezTo>
                  <a:cubicBezTo>
                    <a:pt x="0" y="17"/>
                    <a:pt x="16" y="0"/>
                    <a:pt x="35" y="0"/>
                  </a:cubicBezTo>
                  <a:cubicBezTo>
                    <a:pt x="40" y="0"/>
                    <a:pt x="45" y="1"/>
                    <a:pt x="51" y="3"/>
                  </a:cubicBezTo>
                  <a:lnTo>
                    <a:pt x="4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2" name="Freeform 17">
              <a:extLst>
                <a:ext uri="{FF2B5EF4-FFF2-40B4-BE49-F238E27FC236}">
                  <a16:creationId xmlns="" xmlns:a16="http://schemas.microsoft.com/office/drawing/2014/main" id="{1E2C4C8C-3877-4893-A23D-3D20C770C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813" y="6427788"/>
              <a:ext cx="146050" cy="146050"/>
            </a:xfrm>
            <a:custGeom>
              <a:avLst/>
              <a:gdLst>
                <a:gd name="T0" fmla="*/ 15 w 43"/>
                <a:gd name="T1" fmla="*/ 0 h 43"/>
                <a:gd name="T2" fmla="*/ 14 w 43"/>
                <a:gd name="T3" fmla="*/ 9 h 43"/>
                <a:gd name="T4" fmla="*/ 31 w 43"/>
                <a:gd name="T5" fmla="*/ 0 h 43"/>
                <a:gd name="T6" fmla="*/ 38 w 43"/>
                <a:gd name="T7" fmla="*/ 7 h 43"/>
                <a:gd name="T8" fmla="*/ 37 w 43"/>
                <a:gd name="T9" fmla="*/ 15 h 43"/>
                <a:gd name="T10" fmla="*/ 34 w 43"/>
                <a:gd name="T11" fmla="*/ 29 h 43"/>
                <a:gd name="T12" fmla="*/ 33 w 43"/>
                <a:gd name="T13" fmla="*/ 34 h 43"/>
                <a:gd name="T14" fmla="*/ 38 w 43"/>
                <a:gd name="T15" fmla="*/ 39 h 43"/>
                <a:gd name="T16" fmla="*/ 43 w 43"/>
                <a:gd name="T17" fmla="*/ 38 h 43"/>
                <a:gd name="T18" fmla="*/ 43 w 43"/>
                <a:gd name="T19" fmla="*/ 40 h 43"/>
                <a:gd name="T20" fmla="*/ 32 w 43"/>
                <a:gd name="T21" fmla="*/ 43 h 43"/>
                <a:gd name="T22" fmla="*/ 26 w 43"/>
                <a:gd name="T23" fmla="*/ 38 h 43"/>
                <a:gd name="T24" fmla="*/ 26 w 43"/>
                <a:gd name="T25" fmla="*/ 33 h 43"/>
                <a:gd name="T26" fmla="*/ 30 w 43"/>
                <a:gd name="T27" fmla="*/ 17 h 43"/>
                <a:gd name="T28" fmla="*/ 31 w 43"/>
                <a:gd name="T29" fmla="*/ 11 h 43"/>
                <a:gd name="T30" fmla="*/ 26 w 43"/>
                <a:gd name="T31" fmla="*/ 5 h 43"/>
                <a:gd name="T32" fmla="*/ 13 w 43"/>
                <a:gd name="T33" fmla="*/ 13 h 43"/>
                <a:gd name="T34" fmla="*/ 8 w 43"/>
                <a:gd name="T35" fmla="*/ 43 h 43"/>
                <a:gd name="T36" fmla="*/ 0 w 43"/>
                <a:gd name="T37" fmla="*/ 43 h 43"/>
                <a:gd name="T38" fmla="*/ 7 w 43"/>
                <a:gd name="T39" fmla="*/ 7 h 43"/>
                <a:gd name="T40" fmla="*/ 0 w 43"/>
                <a:gd name="T41" fmla="*/ 5 h 43"/>
                <a:gd name="T42" fmla="*/ 0 w 43"/>
                <a:gd name="T43" fmla="*/ 3 h 43"/>
                <a:gd name="T44" fmla="*/ 13 w 43"/>
                <a:gd name="T45" fmla="*/ 0 h 43"/>
                <a:gd name="T46" fmla="*/ 15 w 43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43">
                  <a:moveTo>
                    <a:pt x="15" y="0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22" y="2"/>
                    <a:pt x="26" y="0"/>
                    <a:pt x="31" y="0"/>
                  </a:cubicBezTo>
                  <a:cubicBezTo>
                    <a:pt x="35" y="0"/>
                    <a:pt x="38" y="3"/>
                    <a:pt x="38" y="7"/>
                  </a:cubicBezTo>
                  <a:cubicBezTo>
                    <a:pt x="38" y="9"/>
                    <a:pt x="38" y="10"/>
                    <a:pt x="37" y="1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7"/>
                    <a:pt x="35" y="39"/>
                    <a:pt x="38" y="39"/>
                  </a:cubicBezTo>
                  <a:cubicBezTo>
                    <a:pt x="39" y="39"/>
                    <a:pt x="40" y="38"/>
                    <a:pt x="43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7" y="43"/>
                    <a:pt x="35" y="43"/>
                    <a:pt x="32" y="43"/>
                  </a:cubicBezTo>
                  <a:cubicBezTo>
                    <a:pt x="28" y="43"/>
                    <a:pt x="26" y="41"/>
                    <a:pt x="26" y="38"/>
                  </a:cubicBezTo>
                  <a:cubicBezTo>
                    <a:pt x="26" y="37"/>
                    <a:pt x="26" y="35"/>
                    <a:pt x="26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5"/>
                    <a:pt x="31" y="12"/>
                    <a:pt x="31" y="11"/>
                  </a:cubicBezTo>
                  <a:cubicBezTo>
                    <a:pt x="31" y="7"/>
                    <a:pt x="29" y="5"/>
                    <a:pt x="26" y="5"/>
                  </a:cubicBezTo>
                  <a:cubicBezTo>
                    <a:pt x="23" y="5"/>
                    <a:pt x="19" y="8"/>
                    <a:pt x="13" y="1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3" name="Freeform 18">
              <a:extLst>
                <a:ext uri="{FF2B5EF4-FFF2-40B4-BE49-F238E27FC236}">
                  <a16:creationId xmlns="" xmlns:a16="http://schemas.microsoft.com/office/drawing/2014/main" id="{BC0F138F-92CB-492B-B43F-16377846A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3738" y="6427788"/>
              <a:ext cx="106363" cy="146050"/>
            </a:xfrm>
            <a:custGeom>
              <a:avLst/>
              <a:gdLst>
                <a:gd name="T0" fmla="*/ 30 w 31"/>
                <a:gd name="T1" fmla="*/ 35 h 43"/>
                <a:gd name="T2" fmla="*/ 13 w 31"/>
                <a:gd name="T3" fmla="*/ 43 h 43"/>
                <a:gd name="T4" fmla="*/ 0 w 31"/>
                <a:gd name="T5" fmla="*/ 27 h 43"/>
                <a:gd name="T6" fmla="*/ 10 w 31"/>
                <a:gd name="T7" fmla="*/ 5 h 43"/>
                <a:gd name="T8" fmla="*/ 22 w 31"/>
                <a:gd name="T9" fmla="*/ 0 h 43"/>
                <a:gd name="T10" fmla="*/ 31 w 31"/>
                <a:gd name="T11" fmla="*/ 9 h 43"/>
                <a:gd name="T12" fmla="*/ 7 w 31"/>
                <a:gd name="T13" fmla="*/ 23 h 43"/>
                <a:gd name="T14" fmla="*/ 7 w 31"/>
                <a:gd name="T15" fmla="*/ 27 h 43"/>
                <a:gd name="T16" fmla="*/ 16 w 31"/>
                <a:gd name="T17" fmla="*/ 38 h 43"/>
                <a:gd name="T18" fmla="*/ 30 w 31"/>
                <a:gd name="T19" fmla="*/ 31 h 43"/>
                <a:gd name="T20" fmla="*/ 30 w 31"/>
                <a:gd name="T21" fmla="*/ 35 h 43"/>
                <a:gd name="T22" fmla="*/ 19 w 31"/>
                <a:gd name="T23" fmla="*/ 17 h 43"/>
                <a:gd name="T24" fmla="*/ 25 w 31"/>
                <a:gd name="T25" fmla="*/ 9 h 43"/>
                <a:gd name="T26" fmla="*/ 20 w 31"/>
                <a:gd name="T27" fmla="*/ 4 h 43"/>
                <a:gd name="T28" fmla="*/ 7 w 31"/>
                <a:gd name="T29" fmla="*/ 20 h 43"/>
                <a:gd name="T30" fmla="*/ 19 w 31"/>
                <a:gd name="T3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3">
                  <a:moveTo>
                    <a:pt x="30" y="35"/>
                  </a:moveTo>
                  <a:cubicBezTo>
                    <a:pt x="24" y="41"/>
                    <a:pt x="19" y="43"/>
                    <a:pt x="13" y="43"/>
                  </a:cubicBezTo>
                  <a:cubicBezTo>
                    <a:pt x="5" y="43"/>
                    <a:pt x="0" y="37"/>
                    <a:pt x="0" y="27"/>
                  </a:cubicBezTo>
                  <a:cubicBezTo>
                    <a:pt x="0" y="18"/>
                    <a:pt x="4" y="10"/>
                    <a:pt x="10" y="5"/>
                  </a:cubicBezTo>
                  <a:cubicBezTo>
                    <a:pt x="14" y="2"/>
                    <a:pt x="18" y="0"/>
                    <a:pt x="22" y="0"/>
                  </a:cubicBezTo>
                  <a:cubicBezTo>
                    <a:pt x="27" y="0"/>
                    <a:pt x="31" y="4"/>
                    <a:pt x="31" y="9"/>
                  </a:cubicBezTo>
                  <a:cubicBezTo>
                    <a:pt x="31" y="17"/>
                    <a:pt x="22" y="22"/>
                    <a:pt x="7" y="23"/>
                  </a:cubicBezTo>
                  <a:cubicBezTo>
                    <a:pt x="7" y="24"/>
                    <a:pt x="7" y="26"/>
                    <a:pt x="7" y="27"/>
                  </a:cubicBezTo>
                  <a:cubicBezTo>
                    <a:pt x="7" y="34"/>
                    <a:pt x="10" y="38"/>
                    <a:pt x="16" y="38"/>
                  </a:cubicBezTo>
                  <a:cubicBezTo>
                    <a:pt x="20" y="38"/>
                    <a:pt x="24" y="36"/>
                    <a:pt x="30" y="31"/>
                  </a:cubicBezTo>
                  <a:lnTo>
                    <a:pt x="30" y="35"/>
                  </a:lnTo>
                  <a:close/>
                  <a:moveTo>
                    <a:pt x="19" y="17"/>
                  </a:moveTo>
                  <a:cubicBezTo>
                    <a:pt x="23" y="14"/>
                    <a:pt x="25" y="12"/>
                    <a:pt x="25" y="9"/>
                  </a:cubicBezTo>
                  <a:cubicBezTo>
                    <a:pt x="25" y="6"/>
                    <a:pt x="23" y="4"/>
                    <a:pt x="20" y="4"/>
                  </a:cubicBezTo>
                  <a:cubicBezTo>
                    <a:pt x="15" y="4"/>
                    <a:pt x="10" y="10"/>
                    <a:pt x="7" y="20"/>
                  </a:cubicBezTo>
                  <a:cubicBezTo>
                    <a:pt x="13" y="20"/>
                    <a:pt x="16" y="19"/>
                    <a:pt x="1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Freeform 19">
              <a:extLst>
                <a:ext uri="{FF2B5EF4-FFF2-40B4-BE49-F238E27FC236}">
                  <a16:creationId xmlns="" xmlns:a16="http://schemas.microsoft.com/office/drawing/2014/main" id="{3C3181F3-CBA5-40BF-9497-53FEE414A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6399213"/>
              <a:ext cx="88900" cy="174625"/>
            </a:xfrm>
            <a:custGeom>
              <a:avLst/>
              <a:gdLst>
                <a:gd name="T0" fmla="*/ 15 w 26"/>
                <a:gd name="T1" fmla="*/ 0 h 51"/>
                <a:gd name="T2" fmla="*/ 13 w 26"/>
                <a:gd name="T3" fmla="*/ 10 h 51"/>
                <a:gd name="T4" fmla="*/ 26 w 26"/>
                <a:gd name="T5" fmla="*/ 10 h 51"/>
                <a:gd name="T6" fmla="*/ 26 w 26"/>
                <a:gd name="T7" fmla="*/ 13 h 51"/>
                <a:gd name="T8" fmla="*/ 13 w 26"/>
                <a:gd name="T9" fmla="*/ 13 h 51"/>
                <a:gd name="T10" fmla="*/ 8 w 26"/>
                <a:gd name="T11" fmla="*/ 37 h 51"/>
                <a:gd name="T12" fmla="*/ 8 w 26"/>
                <a:gd name="T13" fmla="*/ 41 h 51"/>
                <a:gd name="T14" fmla="*/ 13 w 26"/>
                <a:gd name="T15" fmla="*/ 46 h 51"/>
                <a:gd name="T16" fmla="*/ 21 w 26"/>
                <a:gd name="T17" fmla="*/ 44 h 51"/>
                <a:gd name="T18" fmla="*/ 21 w 26"/>
                <a:gd name="T19" fmla="*/ 47 h 51"/>
                <a:gd name="T20" fmla="*/ 7 w 26"/>
                <a:gd name="T21" fmla="*/ 51 h 51"/>
                <a:gd name="T22" fmla="*/ 0 w 26"/>
                <a:gd name="T23" fmla="*/ 43 h 51"/>
                <a:gd name="T24" fmla="*/ 1 w 26"/>
                <a:gd name="T25" fmla="*/ 37 h 51"/>
                <a:gd name="T26" fmla="*/ 6 w 26"/>
                <a:gd name="T27" fmla="*/ 13 h 51"/>
                <a:gd name="T28" fmla="*/ 0 w 26"/>
                <a:gd name="T29" fmla="*/ 14 h 51"/>
                <a:gd name="T30" fmla="*/ 0 w 26"/>
                <a:gd name="T31" fmla="*/ 11 h 51"/>
                <a:gd name="T32" fmla="*/ 7 w 26"/>
                <a:gd name="T33" fmla="*/ 8 h 51"/>
                <a:gd name="T34" fmla="*/ 11 w 26"/>
                <a:gd name="T35" fmla="*/ 0 h 51"/>
                <a:gd name="T36" fmla="*/ 15 w 26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51">
                  <a:moveTo>
                    <a:pt x="15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9"/>
                    <a:pt x="8" y="40"/>
                    <a:pt x="8" y="41"/>
                  </a:cubicBezTo>
                  <a:cubicBezTo>
                    <a:pt x="8" y="44"/>
                    <a:pt x="9" y="46"/>
                    <a:pt x="13" y="46"/>
                  </a:cubicBezTo>
                  <a:cubicBezTo>
                    <a:pt x="15" y="46"/>
                    <a:pt x="18" y="46"/>
                    <a:pt x="21" y="4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5" y="50"/>
                    <a:pt x="11" y="51"/>
                    <a:pt x="7" y="51"/>
                  </a:cubicBezTo>
                  <a:cubicBezTo>
                    <a:pt x="3" y="51"/>
                    <a:pt x="0" y="48"/>
                    <a:pt x="0" y="43"/>
                  </a:cubicBezTo>
                  <a:cubicBezTo>
                    <a:pt x="0" y="41"/>
                    <a:pt x="1" y="40"/>
                    <a:pt x="1" y="3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="" xmlns:a16="http://schemas.microsoft.com/office/drawing/2014/main" id="{7CF94E19-384A-42AE-BE1F-30909DD95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6427788"/>
              <a:ext cx="204788" cy="146050"/>
            </a:xfrm>
            <a:custGeom>
              <a:avLst/>
              <a:gdLst>
                <a:gd name="T0" fmla="*/ 13 w 60"/>
                <a:gd name="T1" fmla="*/ 0 h 43"/>
                <a:gd name="T2" fmla="*/ 15 w 60"/>
                <a:gd name="T3" fmla="*/ 35 h 43"/>
                <a:gd name="T4" fmla="*/ 31 w 60"/>
                <a:gd name="T5" fmla="*/ 2 h 43"/>
                <a:gd name="T6" fmla="*/ 37 w 60"/>
                <a:gd name="T7" fmla="*/ 1 h 43"/>
                <a:gd name="T8" fmla="*/ 39 w 60"/>
                <a:gd name="T9" fmla="*/ 36 h 43"/>
                <a:gd name="T10" fmla="*/ 43 w 60"/>
                <a:gd name="T11" fmla="*/ 30 h 43"/>
                <a:gd name="T12" fmla="*/ 53 w 60"/>
                <a:gd name="T13" fmla="*/ 12 h 43"/>
                <a:gd name="T14" fmla="*/ 51 w 60"/>
                <a:gd name="T15" fmla="*/ 2 h 43"/>
                <a:gd name="T16" fmla="*/ 56 w 60"/>
                <a:gd name="T17" fmla="*/ 0 h 43"/>
                <a:gd name="T18" fmla="*/ 60 w 60"/>
                <a:gd name="T19" fmla="*/ 5 h 43"/>
                <a:gd name="T20" fmla="*/ 38 w 60"/>
                <a:gd name="T21" fmla="*/ 43 h 43"/>
                <a:gd name="T22" fmla="*/ 33 w 60"/>
                <a:gd name="T23" fmla="*/ 43 h 43"/>
                <a:gd name="T24" fmla="*/ 31 w 60"/>
                <a:gd name="T25" fmla="*/ 12 h 43"/>
                <a:gd name="T26" fmla="*/ 14 w 60"/>
                <a:gd name="T27" fmla="*/ 43 h 43"/>
                <a:gd name="T28" fmla="*/ 8 w 60"/>
                <a:gd name="T29" fmla="*/ 43 h 43"/>
                <a:gd name="T30" fmla="*/ 9 w 60"/>
                <a:gd name="T31" fmla="*/ 41 h 43"/>
                <a:gd name="T32" fmla="*/ 6 w 60"/>
                <a:gd name="T33" fmla="*/ 6 h 43"/>
                <a:gd name="T34" fmla="*/ 0 w 60"/>
                <a:gd name="T35" fmla="*/ 5 h 43"/>
                <a:gd name="T36" fmla="*/ 0 w 60"/>
                <a:gd name="T37" fmla="*/ 3 h 43"/>
                <a:gd name="T38" fmla="*/ 10 w 60"/>
                <a:gd name="T39" fmla="*/ 0 h 43"/>
                <a:gd name="T40" fmla="*/ 13 w 60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43">
                  <a:moveTo>
                    <a:pt x="13" y="0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25" y="16"/>
                    <a:pt x="27" y="12"/>
                    <a:pt x="31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2"/>
                    <a:pt x="38" y="21"/>
                    <a:pt x="39" y="36"/>
                  </a:cubicBezTo>
                  <a:cubicBezTo>
                    <a:pt x="41" y="33"/>
                    <a:pt x="42" y="32"/>
                    <a:pt x="43" y="30"/>
                  </a:cubicBezTo>
                  <a:cubicBezTo>
                    <a:pt x="48" y="23"/>
                    <a:pt x="52" y="17"/>
                    <a:pt x="53" y="1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1"/>
                    <a:pt x="54" y="0"/>
                    <a:pt x="56" y="0"/>
                  </a:cubicBezTo>
                  <a:cubicBezTo>
                    <a:pt x="59" y="0"/>
                    <a:pt x="60" y="2"/>
                    <a:pt x="60" y="5"/>
                  </a:cubicBezTo>
                  <a:cubicBezTo>
                    <a:pt x="60" y="11"/>
                    <a:pt x="56" y="19"/>
                    <a:pt x="38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20"/>
                    <a:pt x="23" y="26"/>
                    <a:pt x="14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="" xmlns:a16="http://schemas.microsoft.com/office/drawing/2014/main" id="{5891D3FB-989B-4332-9194-A51D714FBF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8713" y="6427788"/>
              <a:ext cx="128588" cy="146050"/>
            </a:xfrm>
            <a:custGeom>
              <a:avLst/>
              <a:gdLst>
                <a:gd name="T0" fmla="*/ 38 w 38"/>
                <a:gd name="T1" fmla="*/ 17 h 43"/>
                <a:gd name="T2" fmla="*/ 15 w 38"/>
                <a:gd name="T3" fmla="*/ 43 h 43"/>
                <a:gd name="T4" fmla="*/ 0 w 38"/>
                <a:gd name="T5" fmla="*/ 27 h 43"/>
                <a:gd name="T6" fmla="*/ 23 w 38"/>
                <a:gd name="T7" fmla="*/ 0 h 43"/>
                <a:gd name="T8" fmla="*/ 38 w 38"/>
                <a:gd name="T9" fmla="*/ 17 h 43"/>
                <a:gd name="T10" fmla="*/ 8 w 38"/>
                <a:gd name="T11" fmla="*/ 26 h 43"/>
                <a:gd name="T12" fmla="*/ 16 w 38"/>
                <a:gd name="T13" fmla="*/ 40 h 43"/>
                <a:gd name="T14" fmla="*/ 30 w 38"/>
                <a:gd name="T15" fmla="*/ 17 h 43"/>
                <a:gd name="T16" fmla="*/ 22 w 38"/>
                <a:gd name="T17" fmla="*/ 4 h 43"/>
                <a:gd name="T18" fmla="*/ 8 w 38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43">
                  <a:moveTo>
                    <a:pt x="38" y="17"/>
                  </a:moveTo>
                  <a:cubicBezTo>
                    <a:pt x="38" y="31"/>
                    <a:pt x="28" y="43"/>
                    <a:pt x="15" y="43"/>
                  </a:cubicBezTo>
                  <a:cubicBezTo>
                    <a:pt x="6" y="43"/>
                    <a:pt x="0" y="37"/>
                    <a:pt x="0" y="27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32" y="0"/>
                    <a:pt x="38" y="7"/>
                    <a:pt x="38" y="17"/>
                  </a:cubicBezTo>
                  <a:close/>
                  <a:moveTo>
                    <a:pt x="8" y="26"/>
                  </a:moveTo>
                  <a:cubicBezTo>
                    <a:pt x="8" y="35"/>
                    <a:pt x="11" y="40"/>
                    <a:pt x="16" y="40"/>
                  </a:cubicBezTo>
                  <a:cubicBezTo>
                    <a:pt x="24" y="40"/>
                    <a:pt x="30" y="30"/>
                    <a:pt x="30" y="17"/>
                  </a:cubicBezTo>
                  <a:cubicBezTo>
                    <a:pt x="30" y="8"/>
                    <a:pt x="27" y="4"/>
                    <a:pt x="22" y="4"/>
                  </a:cubicBezTo>
                  <a:cubicBezTo>
                    <a:pt x="14" y="4"/>
                    <a:pt x="8" y="14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="" xmlns:a16="http://schemas.microsoft.com/office/drawing/2014/main" id="{19FE6717-3A27-4015-9D01-8884D52C5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763" y="6427788"/>
              <a:ext cx="111125" cy="146050"/>
            </a:xfrm>
            <a:custGeom>
              <a:avLst/>
              <a:gdLst>
                <a:gd name="T0" fmla="*/ 15 w 33"/>
                <a:gd name="T1" fmla="*/ 0 h 43"/>
                <a:gd name="T2" fmla="*/ 12 w 33"/>
                <a:gd name="T3" fmla="*/ 12 h 43"/>
                <a:gd name="T4" fmla="*/ 28 w 33"/>
                <a:gd name="T5" fmla="*/ 0 h 43"/>
                <a:gd name="T6" fmla="*/ 33 w 33"/>
                <a:gd name="T7" fmla="*/ 5 h 43"/>
                <a:gd name="T8" fmla="*/ 27 w 33"/>
                <a:gd name="T9" fmla="*/ 10 h 43"/>
                <a:gd name="T10" fmla="*/ 26 w 33"/>
                <a:gd name="T11" fmla="*/ 10 h 43"/>
                <a:gd name="T12" fmla="*/ 24 w 33"/>
                <a:gd name="T13" fmla="*/ 6 h 43"/>
                <a:gd name="T14" fmla="*/ 11 w 33"/>
                <a:gd name="T15" fmla="*/ 22 h 43"/>
                <a:gd name="T16" fmla="*/ 8 w 33"/>
                <a:gd name="T17" fmla="*/ 43 h 43"/>
                <a:gd name="T18" fmla="*/ 0 w 33"/>
                <a:gd name="T19" fmla="*/ 43 h 43"/>
                <a:gd name="T20" fmla="*/ 8 w 33"/>
                <a:gd name="T21" fmla="*/ 7 h 43"/>
                <a:gd name="T22" fmla="*/ 0 w 33"/>
                <a:gd name="T23" fmla="*/ 5 h 43"/>
                <a:gd name="T24" fmla="*/ 0 w 33"/>
                <a:gd name="T25" fmla="*/ 3 h 43"/>
                <a:gd name="T26" fmla="*/ 13 w 33"/>
                <a:gd name="T27" fmla="*/ 0 h 43"/>
                <a:gd name="T28" fmla="*/ 15 w 33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3">
                  <a:moveTo>
                    <a:pt x="15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9" y="4"/>
                    <a:pt x="23" y="0"/>
                    <a:pt x="28" y="0"/>
                  </a:cubicBezTo>
                  <a:cubicBezTo>
                    <a:pt x="31" y="0"/>
                    <a:pt x="33" y="2"/>
                    <a:pt x="33" y="5"/>
                  </a:cubicBezTo>
                  <a:cubicBezTo>
                    <a:pt x="33" y="8"/>
                    <a:pt x="30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9"/>
                    <a:pt x="13" y="13"/>
                    <a:pt x="11" y="2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8" name="Freeform 23">
              <a:extLst>
                <a:ext uri="{FF2B5EF4-FFF2-40B4-BE49-F238E27FC236}">
                  <a16:creationId xmlns="" xmlns:a16="http://schemas.microsoft.com/office/drawing/2014/main" id="{8D907432-9E87-4C28-9E4D-5B5FA031D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6351588"/>
              <a:ext cx="139700" cy="222250"/>
            </a:xfrm>
            <a:custGeom>
              <a:avLst/>
              <a:gdLst>
                <a:gd name="T0" fmla="*/ 20 w 41"/>
                <a:gd name="T1" fmla="*/ 0 h 65"/>
                <a:gd name="T2" fmla="*/ 11 w 41"/>
                <a:gd name="T3" fmla="*/ 44 h 65"/>
                <a:gd name="T4" fmla="*/ 27 w 41"/>
                <a:gd name="T5" fmla="*/ 27 h 65"/>
                <a:gd name="T6" fmla="*/ 35 w 41"/>
                <a:gd name="T7" fmla="*/ 22 h 65"/>
                <a:gd name="T8" fmla="*/ 40 w 41"/>
                <a:gd name="T9" fmla="*/ 27 h 65"/>
                <a:gd name="T10" fmla="*/ 35 w 41"/>
                <a:gd name="T11" fmla="*/ 32 h 65"/>
                <a:gd name="T12" fmla="*/ 32 w 41"/>
                <a:gd name="T13" fmla="*/ 29 h 65"/>
                <a:gd name="T14" fmla="*/ 21 w 41"/>
                <a:gd name="T15" fmla="*/ 38 h 65"/>
                <a:gd name="T16" fmla="*/ 29 w 41"/>
                <a:gd name="T17" fmla="*/ 55 h 65"/>
                <a:gd name="T18" fmla="*/ 37 w 41"/>
                <a:gd name="T19" fmla="*/ 61 h 65"/>
                <a:gd name="T20" fmla="*/ 41 w 41"/>
                <a:gd name="T21" fmla="*/ 60 h 65"/>
                <a:gd name="T22" fmla="*/ 41 w 41"/>
                <a:gd name="T23" fmla="*/ 63 h 65"/>
                <a:gd name="T24" fmla="*/ 31 w 41"/>
                <a:gd name="T25" fmla="*/ 65 h 65"/>
                <a:gd name="T26" fmla="*/ 23 w 41"/>
                <a:gd name="T27" fmla="*/ 58 h 65"/>
                <a:gd name="T28" fmla="*/ 15 w 41"/>
                <a:gd name="T29" fmla="*/ 43 h 65"/>
                <a:gd name="T30" fmla="*/ 10 w 41"/>
                <a:gd name="T31" fmla="*/ 48 h 65"/>
                <a:gd name="T32" fmla="*/ 8 w 41"/>
                <a:gd name="T33" fmla="*/ 65 h 65"/>
                <a:gd name="T34" fmla="*/ 0 w 41"/>
                <a:gd name="T35" fmla="*/ 65 h 65"/>
                <a:gd name="T36" fmla="*/ 12 w 41"/>
                <a:gd name="T37" fmla="*/ 5 h 65"/>
                <a:gd name="T38" fmla="*/ 4 w 41"/>
                <a:gd name="T39" fmla="*/ 5 h 65"/>
                <a:gd name="T40" fmla="*/ 4 w 41"/>
                <a:gd name="T41" fmla="*/ 2 h 65"/>
                <a:gd name="T42" fmla="*/ 18 w 41"/>
                <a:gd name="T43" fmla="*/ 0 h 65"/>
                <a:gd name="T44" fmla="*/ 20 w 41"/>
                <a:gd name="T4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5">
                  <a:moveTo>
                    <a:pt x="20" y="0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4"/>
                    <a:pt x="33" y="22"/>
                    <a:pt x="35" y="22"/>
                  </a:cubicBezTo>
                  <a:cubicBezTo>
                    <a:pt x="38" y="22"/>
                    <a:pt x="40" y="24"/>
                    <a:pt x="40" y="27"/>
                  </a:cubicBezTo>
                  <a:cubicBezTo>
                    <a:pt x="40" y="29"/>
                    <a:pt x="39" y="30"/>
                    <a:pt x="35" y="32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8" y="31"/>
                    <a:pt x="26" y="33"/>
                    <a:pt x="21" y="38"/>
                  </a:cubicBezTo>
                  <a:cubicBezTo>
                    <a:pt x="25" y="49"/>
                    <a:pt x="26" y="51"/>
                    <a:pt x="29" y="55"/>
                  </a:cubicBezTo>
                  <a:cubicBezTo>
                    <a:pt x="31" y="59"/>
                    <a:pt x="34" y="61"/>
                    <a:pt x="37" y="61"/>
                  </a:cubicBezTo>
                  <a:cubicBezTo>
                    <a:pt x="38" y="61"/>
                    <a:pt x="40" y="61"/>
                    <a:pt x="41" y="60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36" y="64"/>
                    <a:pt x="33" y="65"/>
                    <a:pt x="31" y="65"/>
                  </a:cubicBezTo>
                  <a:cubicBezTo>
                    <a:pt x="28" y="65"/>
                    <a:pt x="25" y="63"/>
                    <a:pt x="23" y="58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9" name="Freeform 24">
              <a:extLst>
                <a:ext uri="{FF2B5EF4-FFF2-40B4-BE49-F238E27FC236}">
                  <a16:creationId xmlns="" xmlns:a16="http://schemas.microsoft.com/office/drawing/2014/main" id="{2602A413-483A-4D56-A124-9EFB12A7D9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0" y="5445125"/>
              <a:ext cx="3849688" cy="822325"/>
            </a:xfrm>
            <a:custGeom>
              <a:avLst/>
              <a:gdLst>
                <a:gd name="T0" fmla="*/ 804 w 1134"/>
                <a:gd name="T1" fmla="*/ 203 h 241"/>
                <a:gd name="T2" fmla="*/ 750 w 1134"/>
                <a:gd name="T3" fmla="*/ 182 h 241"/>
                <a:gd name="T4" fmla="*/ 403 w 1134"/>
                <a:gd name="T5" fmla="*/ 162 h 241"/>
                <a:gd name="T6" fmla="*/ 423 w 1134"/>
                <a:gd name="T7" fmla="*/ 119 h 241"/>
                <a:gd name="T8" fmla="*/ 1017 w 1134"/>
                <a:gd name="T9" fmla="*/ 134 h 241"/>
                <a:gd name="T10" fmla="*/ 659 w 1134"/>
                <a:gd name="T11" fmla="*/ 105 h 241"/>
                <a:gd name="T12" fmla="*/ 659 w 1134"/>
                <a:gd name="T13" fmla="*/ 105 h 241"/>
                <a:gd name="T14" fmla="*/ 775 w 1134"/>
                <a:gd name="T15" fmla="*/ 70 h 241"/>
                <a:gd name="T16" fmla="*/ 991 w 1134"/>
                <a:gd name="T17" fmla="*/ 74 h 241"/>
                <a:gd name="T18" fmla="*/ 937 w 1134"/>
                <a:gd name="T19" fmla="*/ 74 h 241"/>
                <a:gd name="T20" fmla="*/ 927 w 1134"/>
                <a:gd name="T21" fmla="*/ 143 h 241"/>
                <a:gd name="T22" fmla="*/ 916 w 1134"/>
                <a:gd name="T23" fmla="*/ 74 h 241"/>
                <a:gd name="T24" fmla="*/ 773 w 1134"/>
                <a:gd name="T25" fmla="*/ 56 h 241"/>
                <a:gd name="T26" fmla="*/ 729 w 1134"/>
                <a:gd name="T27" fmla="*/ 163 h 241"/>
                <a:gd name="T28" fmla="*/ 767 w 1134"/>
                <a:gd name="T29" fmla="*/ 240 h 241"/>
                <a:gd name="T30" fmla="*/ 761 w 1134"/>
                <a:gd name="T31" fmla="*/ 156 h 241"/>
                <a:gd name="T32" fmla="*/ 774 w 1134"/>
                <a:gd name="T33" fmla="*/ 141 h 241"/>
                <a:gd name="T34" fmla="*/ 852 w 1134"/>
                <a:gd name="T35" fmla="*/ 77 h 241"/>
                <a:gd name="T36" fmla="*/ 872 w 1134"/>
                <a:gd name="T37" fmla="*/ 195 h 241"/>
                <a:gd name="T38" fmla="*/ 926 w 1134"/>
                <a:gd name="T39" fmla="*/ 190 h 241"/>
                <a:gd name="T40" fmla="*/ 642 w 1134"/>
                <a:gd name="T41" fmla="*/ 55 h 241"/>
                <a:gd name="T42" fmla="*/ 701 w 1134"/>
                <a:gd name="T43" fmla="*/ 172 h 241"/>
                <a:gd name="T44" fmla="*/ 617 w 1134"/>
                <a:gd name="T45" fmla="*/ 121 h 241"/>
                <a:gd name="T46" fmla="*/ 642 w 1134"/>
                <a:gd name="T47" fmla="*/ 55 h 241"/>
                <a:gd name="T48" fmla="*/ 466 w 1134"/>
                <a:gd name="T49" fmla="*/ 109 h 241"/>
                <a:gd name="T50" fmla="*/ 345 w 1134"/>
                <a:gd name="T51" fmla="*/ 87 h 241"/>
                <a:gd name="T52" fmla="*/ 391 w 1134"/>
                <a:gd name="T53" fmla="*/ 70 h 241"/>
                <a:gd name="T54" fmla="*/ 354 w 1134"/>
                <a:gd name="T55" fmla="*/ 123 h 241"/>
                <a:gd name="T56" fmla="*/ 423 w 1134"/>
                <a:gd name="T57" fmla="*/ 170 h 241"/>
                <a:gd name="T58" fmla="*/ 483 w 1134"/>
                <a:gd name="T59" fmla="*/ 171 h 241"/>
                <a:gd name="T60" fmla="*/ 280 w 1134"/>
                <a:gd name="T61" fmla="*/ 84 h 241"/>
                <a:gd name="T62" fmla="*/ 221 w 1134"/>
                <a:gd name="T63" fmla="*/ 70 h 241"/>
                <a:gd name="T64" fmla="*/ 239 w 1134"/>
                <a:gd name="T65" fmla="*/ 166 h 241"/>
                <a:gd name="T66" fmla="*/ 223 w 1134"/>
                <a:gd name="T67" fmla="*/ 184 h 241"/>
                <a:gd name="T68" fmla="*/ 285 w 1134"/>
                <a:gd name="T69" fmla="*/ 170 h 241"/>
                <a:gd name="T70" fmla="*/ 288 w 1134"/>
                <a:gd name="T71" fmla="*/ 93 h 241"/>
                <a:gd name="T72" fmla="*/ 338 w 1134"/>
                <a:gd name="T73" fmla="*/ 60 h 241"/>
                <a:gd name="T74" fmla="*/ 62 w 1134"/>
                <a:gd name="T75" fmla="*/ 103 h 241"/>
                <a:gd name="T76" fmla="*/ 82 w 1134"/>
                <a:gd name="T77" fmla="*/ 77 h 241"/>
                <a:gd name="T78" fmla="*/ 107 w 1134"/>
                <a:gd name="T79" fmla="*/ 100 h 241"/>
                <a:gd name="T80" fmla="*/ 2 w 1134"/>
                <a:gd name="T81" fmla="*/ 95 h 241"/>
                <a:gd name="T82" fmla="*/ 50 w 1134"/>
                <a:gd name="T83" fmla="*/ 170 h 241"/>
                <a:gd name="T84" fmla="*/ 19 w 1134"/>
                <a:gd name="T85" fmla="*/ 138 h 241"/>
                <a:gd name="T86" fmla="*/ 55 w 1134"/>
                <a:gd name="T87" fmla="*/ 187 h 241"/>
                <a:gd name="T88" fmla="*/ 1048 w 1134"/>
                <a:gd name="T89" fmla="*/ 32 h 241"/>
                <a:gd name="T90" fmla="*/ 1034 w 1134"/>
                <a:gd name="T91" fmla="*/ 47 h 241"/>
                <a:gd name="T92" fmla="*/ 536 w 1134"/>
                <a:gd name="T93" fmla="*/ 26 h 241"/>
                <a:gd name="T94" fmla="*/ 476 w 1134"/>
                <a:gd name="T95" fmla="*/ 69 h 241"/>
                <a:gd name="T96" fmla="*/ 494 w 1134"/>
                <a:gd name="T97" fmla="*/ 156 h 241"/>
                <a:gd name="T98" fmla="*/ 572 w 1134"/>
                <a:gd name="T99" fmla="*/ 161 h 241"/>
                <a:gd name="T100" fmla="*/ 536 w 1134"/>
                <a:gd name="T101" fmla="*/ 80 h 241"/>
                <a:gd name="T102" fmla="*/ 536 w 1134"/>
                <a:gd name="T103" fmla="*/ 62 h 241"/>
                <a:gd name="T104" fmla="*/ 155 w 1134"/>
                <a:gd name="T105" fmla="*/ 26 h 241"/>
                <a:gd name="T106" fmla="*/ 117 w 1134"/>
                <a:gd name="T107" fmla="*/ 80 h 241"/>
                <a:gd name="T108" fmla="*/ 169 w 1134"/>
                <a:gd name="T109" fmla="*/ 186 h 241"/>
                <a:gd name="T110" fmla="*/ 201 w 1134"/>
                <a:gd name="T111" fmla="*/ 162 h 241"/>
                <a:gd name="T112" fmla="*/ 213 w 1134"/>
                <a:gd name="T113" fmla="*/ 80 h 241"/>
                <a:gd name="T114" fmla="*/ 1107 w 1134"/>
                <a:gd name="T115" fmla="*/ 149 h 241"/>
                <a:gd name="T116" fmla="*/ 1087 w 1134"/>
                <a:gd name="T117" fmla="*/ 124 h 241"/>
                <a:gd name="T118" fmla="*/ 1048 w 1134"/>
                <a:gd name="T119" fmla="*/ 0 h 241"/>
                <a:gd name="T120" fmla="*/ 981 w 1134"/>
                <a:gd name="T121" fmla="*/ 135 h 241"/>
                <a:gd name="T122" fmla="*/ 1091 w 1134"/>
                <a:gd name="T123" fmla="*/ 18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4" h="241">
                  <a:moveTo>
                    <a:pt x="750" y="182"/>
                  </a:moveTo>
                  <a:cubicBezTo>
                    <a:pt x="786" y="188"/>
                    <a:pt x="786" y="188"/>
                    <a:pt x="786" y="188"/>
                  </a:cubicBezTo>
                  <a:cubicBezTo>
                    <a:pt x="797" y="190"/>
                    <a:pt x="804" y="194"/>
                    <a:pt x="804" y="203"/>
                  </a:cubicBezTo>
                  <a:cubicBezTo>
                    <a:pt x="804" y="216"/>
                    <a:pt x="793" y="224"/>
                    <a:pt x="778" y="224"/>
                  </a:cubicBezTo>
                  <a:cubicBezTo>
                    <a:pt x="761" y="224"/>
                    <a:pt x="748" y="212"/>
                    <a:pt x="748" y="196"/>
                  </a:cubicBezTo>
                  <a:cubicBezTo>
                    <a:pt x="748" y="192"/>
                    <a:pt x="748" y="187"/>
                    <a:pt x="750" y="182"/>
                  </a:cubicBezTo>
                  <a:close/>
                  <a:moveTo>
                    <a:pt x="423" y="119"/>
                  </a:moveTo>
                  <a:cubicBezTo>
                    <a:pt x="423" y="157"/>
                    <a:pt x="423" y="157"/>
                    <a:pt x="423" y="157"/>
                  </a:cubicBezTo>
                  <a:cubicBezTo>
                    <a:pt x="413" y="161"/>
                    <a:pt x="409" y="162"/>
                    <a:pt x="403" y="162"/>
                  </a:cubicBezTo>
                  <a:cubicBezTo>
                    <a:pt x="392" y="162"/>
                    <a:pt x="385" y="155"/>
                    <a:pt x="385" y="144"/>
                  </a:cubicBezTo>
                  <a:cubicBezTo>
                    <a:pt x="385" y="135"/>
                    <a:pt x="389" y="129"/>
                    <a:pt x="399" y="125"/>
                  </a:cubicBezTo>
                  <a:cubicBezTo>
                    <a:pt x="405" y="122"/>
                    <a:pt x="408" y="122"/>
                    <a:pt x="423" y="119"/>
                  </a:cubicBezTo>
                  <a:close/>
                  <a:moveTo>
                    <a:pt x="1061" y="145"/>
                  </a:moveTo>
                  <a:cubicBezTo>
                    <a:pt x="1055" y="149"/>
                    <a:pt x="1048" y="154"/>
                    <a:pt x="1038" y="154"/>
                  </a:cubicBezTo>
                  <a:cubicBezTo>
                    <a:pt x="1027" y="154"/>
                    <a:pt x="1017" y="147"/>
                    <a:pt x="1017" y="134"/>
                  </a:cubicBezTo>
                  <a:cubicBezTo>
                    <a:pt x="1017" y="122"/>
                    <a:pt x="1023" y="116"/>
                    <a:pt x="1033" y="109"/>
                  </a:cubicBezTo>
                  <a:lnTo>
                    <a:pt x="1061" y="145"/>
                  </a:lnTo>
                  <a:close/>
                  <a:moveTo>
                    <a:pt x="659" y="105"/>
                  </a:moveTo>
                  <a:cubicBezTo>
                    <a:pt x="618" y="105"/>
                    <a:pt x="618" y="105"/>
                    <a:pt x="618" y="105"/>
                  </a:cubicBezTo>
                  <a:cubicBezTo>
                    <a:pt x="619" y="81"/>
                    <a:pt x="625" y="71"/>
                    <a:pt x="639" y="71"/>
                  </a:cubicBezTo>
                  <a:cubicBezTo>
                    <a:pt x="653" y="71"/>
                    <a:pt x="658" y="80"/>
                    <a:pt x="659" y="105"/>
                  </a:cubicBezTo>
                  <a:close/>
                  <a:moveTo>
                    <a:pt x="775" y="129"/>
                  </a:moveTo>
                  <a:cubicBezTo>
                    <a:pt x="764" y="129"/>
                    <a:pt x="757" y="117"/>
                    <a:pt x="757" y="99"/>
                  </a:cubicBezTo>
                  <a:cubicBezTo>
                    <a:pt x="757" y="81"/>
                    <a:pt x="764" y="70"/>
                    <a:pt x="775" y="70"/>
                  </a:cubicBezTo>
                  <a:cubicBezTo>
                    <a:pt x="786" y="70"/>
                    <a:pt x="793" y="80"/>
                    <a:pt x="793" y="97"/>
                  </a:cubicBezTo>
                  <a:cubicBezTo>
                    <a:pt x="793" y="117"/>
                    <a:pt x="786" y="129"/>
                    <a:pt x="775" y="129"/>
                  </a:cubicBezTo>
                  <a:close/>
                  <a:moveTo>
                    <a:pt x="991" y="74"/>
                  </a:moveTo>
                  <a:cubicBezTo>
                    <a:pt x="991" y="62"/>
                    <a:pt x="991" y="62"/>
                    <a:pt x="991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50" y="77"/>
                    <a:pt x="950" y="77"/>
                    <a:pt x="950" y="77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27" y="143"/>
                    <a:pt x="927" y="143"/>
                    <a:pt x="927" y="143"/>
                  </a:cubicBezTo>
                  <a:cubicBezTo>
                    <a:pt x="900" y="80"/>
                    <a:pt x="900" y="80"/>
                    <a:pt x="900" y="80"/>
                  </a:cubicBezTo>
                  <a:cubicBezTo>
                    <a:pt x="902" y="77"/>
                    <a:pt x="902" y="77"/>
                    <a:pt x="902" y="77"/>
                  </a:cubicBezTo>
                  <a:cubicBezTo>
                    <a:pt x="916" y="74"/>
                    <a:pt x="916" y="74"/>
                    <a:pt x="916" y="74"/>
                  </a:cubicBezTo>
                  <a:cubicBezTo>
                    <a:pt x="916" y="62"/>
                    <a:pt x="916" y="62"/>
                    <a:pt x="916" y="62"/>
                  </a:cubicBezTo>
                  <a:cubicBezTo>
                    <a:pt x="808" y="62"/>
                    <a:pt x="808" y="62"/>
                    <a:pt x="808" y="62"/>
                  </a:cubicBezTo>
                  <a:cubicBezTo>
                    <a:pt x="799" y="58"/>
                    <a:pt x="788" y="56"/>
                    <a:pt x="773" y="56"/>
                  </a:cubicBezTo>
                  <a:cubicBezTo>
                    <a:pt x="736" y="56"/>
                    <a:pt x="713" y="73"/>
                    <a:pt x="713" y="100"/>
                  </a:cubicBezTo>
                  <a:cubicBezTo>
                    <a:pt x="713" y="120"/>
                    <a:pt x="722" y="131"/>
                    <a:pt x="746" y="139"/>
                  </a:cubicBezTo>
                  <a:cubicBezTo>
                    <a:pt x="734" y="148"/>
                    <a:pt x="729" y="154"/>
                    <a:pt x="729" y="163"/>
                  </a:cubicBezTo>
                  <a:cubicBezTo>
                    <a:pt x="729" y="168"/>
                    <a:pt x="731" y="171"/>
                    <a:pt x="734" y="178"/>
                  </a:cubicBezTo>
                  <a:cubicBezTo>
                    <a:pt x="717" y="178"/>
                    <a:pt x="707" y="188"/>
                    <a:pt x="707" y="204"/>
                  </a:cubicBezTo>
                  <a:cubicBezTo>
                    <a:pt x="707" y="227"/>
                    <a:pt x="729" y="240"/>
                    <a:pt x="767" y="240"/>
                  </a:cubicBezTo>
                  <a:cubicBezTo>
                    <a:pt x="813" y="240"/>
                    <a:pt x="845" y="220"/>
                    <a:pt x="845" y="193"/>
                  </a:cubicBezTo>
                  <a:cubicBezTo>
                    <a:pt x="845" y="171"/>
                    <a:pt x="827" y="162"/>
                    <a:pt x="773" y="157"/>
                  </a:cubicBezTo>
                  <a:cubicBezTo>
                    <a:pt x="761" y="156"/>
                    <a:pt x="761" y="156"/>
                    <a:pt x="761" y="156"/>
                  </a:cubicBezTo>
                  <a:cubicBezTo>
                    <a:pt x="761" y="153"/>
                    <a:pt x="760" y="150"/>
                    <a:pt x="760" y="148"/>
                  </a:cubicBezTo>
                  <a:cubicBezTo>
                    <a:pt x="760" y="145"/>
                    <a:pt x="761" y="144"/>
                    <a:pt x="761" y="140"/>
                  </a:cubicBezTo>
                  <a:cubicBezTo>
                    <a:pt x="766" y="141"/>
                    <a:pt x="769" y="141"/>
                    <a:pt x="774" y="141"/>
                  </a:cubicBezTo>
                  <a:cubicBezTo>
                    <a:pt x="812" y="141"/>
                    <a:pt x="835" y="125"/>
                    <a:pt x="835" y="99"/>
                  </a:cubicBezTo>
                  <a:cubicBezTo>
                    <a:pt x="835" y="91"/>
                    <a:pt x="833" y="84"/>
                    <a:pt x="829" y="77"/>
                  </a:cubicBezTo>
                  <a:cubicBezTo>
                    <a:pt x="852" y="77"/>
                    <a:pt x="852" y="77"/>
                    <a:pt x="852" y="77"/>
                  </a:cubicBezTo>
                  <a:cubicBezTo>
                    <a:pt x="906" y="191"/>
                    <a:pt x="906" y="191"/>
                    <a:pt x="906" y="191"/>
                  </a:cubicBezTo>
                  <a:cubicBezTo>
                    <a:pt x="901" y="202"/>
                    <a:pt x="895" y="210"/>
                    <a:pt x="890" y="214"/>
                  </a:cubicBezTo>
                  <a:cubicBezTo>
                    <a:pt x="872" y="195"/>
                    <a:pt x="872" y="195"/>
                    <a:pt x="872" y="195"/>
                  </a:cubicBezTo>
                  <a:cubicBezTo>
                    <a:pt x="863" y="198"/>
                    <a:pt x="855" y="209"/>
                    <a:pt x="855" y="220"/>
                  </a:cubicBezTo>
                  <a:cubicBezTo>
                    <a:pt x="855" y="233"/>
                    <a:pt x="864" y="241"/>
                    <a:pt x="876" y="241"/>
                  </a:cubicBezTo>
                  <a:cubicBezTo>
                    <a:pt x="896" y="241"/>
                    <a:pt x="912" y="221"/>
                    <a:pt x="926" y="190"/>
                  </a:cubicBezTo>
                  <a:cubicBezTo>
                    <a:pt x="977" y="77"/>
                    <a:pt x="977" y="77"/>
                    <a:pt x="977" y="77"/>
                  </a:cubicBezTo>
                  <a:lnTo>
                    <a:pt x="991" y="74"/>
                  </a:lnTo>
                  <a:close/>
                  <a:moveTo>
                    <a:pt x="642" y="55"/>
                  </a:moveTo>
                  <a:cubicBezTo>
                    <a:pt x="599" y="55"/>
                    <a:pt x="574" y="81"/>
                    <a:pt x="574" y="122"/>
                  </a:cubicBezTo>
                  <a:cubicBezTo>
                    <a:pt x="574" y="161"/>
                    <a:pt x="598" y="186"/>
                    <a:pt x="642" y="186"/>
                  </a:cubicBezTo>
                  <a:cubicBezTo>
                    <a:pt x="664" y="186"/>
                    <a:pt x="679" y="182"/>
                    <a:pt x="701" y="172"/>
                  </a:cubicBezTo>
                  <a:cubicBezTo>
                    <a:pt x="701" y="148"/>
                    <a:pt x="701" y="148"/>
                    <a:pt x="701" y="148"/>
                  </a:cubicBezTo>
                  <a:cubicBezTo>
                    <a:pt x="683" y="158"/>
                    <a:pt x="671" y="162"/>
                    <a:pt x="655" y="162"/>
                  </a:cubicBezTo>
                  <a:cubicBezTo>
                    <a:pt x="631" y="162"/>
                    <a:pt x="619" y="149"/>
                    <a:pt x="617" y="121"/>
                  </a:cubicBezTo>
                  <a:cubicBezTo>
                    <a:pt x="702" y="121"/>
                    <a:pt x="702" y="121"/>
                    <a:pt x="702" y="121"/>
                  </a:cubicBezTo>
                  <a:cubicBezTo>
                    <a:pt x="702" y="118"/>
                    <a:pt x="702" y="118"/>
                    <a:pt x="702" y="118"/>
                  </a:cubicBezTo>
                  <a:cubicBezTo>
                    <a:pt x="702" y="78"/>
                    <a:pt x="681" y="55"/>
                    <a:pt x="642" y="55"/>
                  </a:cubicBezTo>
                  <a:close/>
                  <a:moveTo>
                    <a:pt x="468" y="170"/>
                  </a:moveTo>
                  <a:cubicBezTo>
                    <a:pt x="466" y="166"/>
                    <a:pt x="466" y="166"/>
                    <a:pt x="466" y="166"/>
                  </a:cubicBezTo>
                  <a:cubicBezTo>
                    <a:pt x="466" y="109"/>
                    <a:pt x="466" y="109"/>
                    <a:pt x="466" y="109"/>
                  </a:cubicBezTo>
                  <a:cubicBezTo>
                    <a:pt x="466" y="84"/>
                    <a:pt x="463" y="77"/>
                    <a:pt x="454" y="68"/>
                  </a:cubicBezTo>
                  <a:cubicBezTo>
                    <a:pt x="445" y="59"/>
                    <a:pt x="430" y="55"/>
                    <a:pt x="410" y="55"/>
                  </a:cubicBezTo>
                  <a:cubicBezTo>
                    <a:pt x="374" y="55"/>
                    <a:pt x="345" y="69"/>
                    <a:pt x="345" y="87"/>
                  </a:cubicBezTo>
                  <a:cubicBezTo>
                    <a:pt x="345" y="94"/>
                    <a:pt x="349" y="97"/>
                    <a:pt x="361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70"/>
                    <a:pt x="391" y="70"/>
                    <a:pt x="391" y="70"/>
                  </a:cubicBezTo>
                  <a:cubicBezTo>
                    <a:pt x="414" y="70"/>
                    <a:pt x="423" y="77"/>
                    <a:pt x="423" y="95"/>
                  </a:cubicBezTo>
                  <a:cubicBezTo>
                    <a:pt x="423" y="102"/>
                    <a:pt x="423" y="102"/>
                    <a:pt x="423" y="102"/>
                  </a:cubicBezTo>
                  <a:cubicBezTo>
                    <a:pt x="380" y="112"/>
                    <a:pt x="362" y="117"/>
                    <a:pt x="354" y="123"/>
                  </a:cubicBezTo>
                  <a:cubicBezTo>
                    <a:pt x="344" y="130"/>
                    <a:pt x="339" y="140"/>
                    <a:pt x="339" y="153"/>
                  </a:cubicBezTo>
                  <a:cubicBezTo>
                    <a:pt x="339" y="173"/>
                    <a:pt x="354" y="187"/>
                    <a:pt x="376" y="187"/>
                  </a:cubicBezTo>
                  <a:cubicBezTo>
                    <a:pt x="389" y="187"/>
                    <a:pt x="402" y="183"/>
                    <a:pt x="423" y="170"/>
                  </a:cubicBezTo>
                  <a:cubicBezTo>
                    <a:pt x="426" y="184"/>
                    <a:pt x="426" y="184"/>
                    <a:pt x="426" y="184"/>
                  </a:cubicBezTo>
                  <a:cubicBezTo>
                    <a:pt x="483" y="184"/>
                    <a:pt x="483" y="184"/>
                    <a:pt x="483" y="184"/>
                  </a:cubicBezTo>
                  <a:cubicBezTo>
                    <a:pt x="483" y="171"/>
                    <a:pt x="483" y="171"/>
                    <a:pt x="483" y="171"/>
                  </a:cubicBezTo>
                  <a:lnTo>
                    <a:pt x="468" y="170"/>
                  </a:lnTo>
                  <a:close/>
                  <a:moveTo>
                    <a:pt x="314" y="56"/>
                  </a:moveTo>
                  <a:cubicBezTo>
                    <a:pt x="300" y="64"/>
                    <a:pt x="292" y="71"/>
                    <a:pt x="280" y="84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67" y="55"/>
                    <a:pt x="267" y="55"/>
                    <a:pt x="267" y="55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3" y="184"/>
                    <a:pt x="223" y="184"/>
                    <a:pt x="223" y="184"/>
                  </a:cubicBezTo>
                  <a:cubicBezTo>
                    <a:pt x="304" y="184"/>
                    <a:pt x="304" y="184"/>
                    <a:pt x="304" y="184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285" y="170"/>
                    <a:pt x="285" y="170"/>
                    <a:pt x="285" y="170"/>
                  </a:cubicBezTo>
                  <a:cubicBezTo>
                    <a:pt x="282" y="166"/>
                    <a:pt x="282" y="166"/>
                    <a:pt x="282" y="166"/>
                  </a:cubicBezTo>
                  <a:cubicBezTo>
                    <a:pt x="282" y="93"/>
                    <a:pt x="282" y="93"/>
                    <a:pt x="282" y="93"/>
                  </a:cubicBezTo>
                  <a:cubicBezTo>
                    <a:pt x="285" y="93"/>
                    <a:pt x="287" y="93"/>
                    <a:pt x="288" y="93"/>
                  </a:cubicBezTo>
                  <a:cubicBezTo>
                    <a:pt x="301" y="93"/>
                    <a:pt x="307" y="97"/>
                    <a:pt x="312" y="110"/>
                  </a:cubicBezTo>
                  <a:cubicBezTo>
                    <a:pt x="331" y="110"/>
                    <a:pt x="331" y="110"/>
                    <a:pt x="331" y="110"/>
                  </a:cubicBezTo>
                  <a:cubicBezTo>
                    <a:pt x="338" y="60"/>
                    <a:pt x="338" y="60"/>
                    <a:pt x="338" y="60"/>
                  </a:cubicBezTo>
                  <a:cubicBezTo>
                    <a:pt x="332" y="56"/>
                    <a:pt x="328" y="56"/>
                    <a:pt x="318" y="56"/>
                  </a:cubicBezTo>
                  <a:cubicBezTo>
                    <a:pt x="317" y="56"/>
                    <a:pt x="316" y="56"/>
                    <a:pt x="314" y="56"/>
                  </a:cubicBezTo>
                  <a:close/>
                  <a:moveTo>
                    <a:pt x="62" y="103"/>
                  </a:moveTo>
                  <a:cubicBezTo>
                    <a:pt x="49" y="98"/>
                    <a:pt x="44" y="94"/>
                    <a:pt x="44" y="86"/>
                  </a:cubicBezTo>
                  <a:cubicBezTo>
                    <a:pt x="44" y="78"/>
                    <a:pt x="51" y="72"/>
                    <a:pt x="63" y="72"/>
                  </a:cubicBezTo>
                  <a:cubicBezTo>
                    <a:pt x="70" y="72"/>
                    <a:pt x="74" y="73"/>
                    <a:pt x="82" y="77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83" y="56"/>
                    <a:pt x="72" y="55"/>
                    <a:pt x="58" y="55"/>
                  </a:cubicBezTo>
                  <a:cubicBezTo>
                    <a:pt x="24" y="55"/>
                    <a:pt x="2" y="71"/>
                    <a:pt x="2" y="95"/>
                  </a:cubicBezTo>
                  <a:cubicBezTo>
                    <a:pt x="2" y="112"/>
                    <a:pt x="13" y="122"/>
                    <a:pt x="54" y="139"/>
                  </a:cubicBezTo>
                  <a:cubicBezTo>
                    <a:pt x="66" y="144"/>
                    <a:pt x="70" y="148"/>
                    <a:pt x="70" y="155"/>
                  </a:cubicBezTo>
                  <a:cubicBezTo>
                    <a:pt x="70" y="165"/>
                    <a:pt x="63" y="170"/>
                    <a:pt x="50" y="170"/>
                  </a:cubicBezTo>
                  <a:cubicBezTo>
                    <a:pt x="42" y="170"/>
                    <a:pt x="35" y="169"/>
                    <a:pt x="24" y="164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6" y="186"/>
                    <a:pt x="37" y="187"/>
                    <a:pt x="55" y="187"/>
                  </a:cubicBezTo>
                  <a:cubicBezTo>
                    <a:pt x="88" y="187"/>
                    <a:pt x="113" y="170"/>
                    <a:pt x="113" y="145"/>
                  </a:cubicBezTo>
                  <a:cubicBezTo>
                    <a:pt x="113" y="126"/>
                    <a:pt x="103" y="118"/>
                    <a:pt x="62" y="103"/>
                  </a:cubicBezTo>
                  <a:close/>
                  <a:moveTo>
                    <a:pt x="1048" y="32"/>
                  </a:moveTo>
                  <a:cubicBezTo>
                    <a:pt x="1056" y="32"/>
                    <a:pt x="1060" y="39"/>
                    <a:pt x="1060" y="46"/>
                  </a:cubicBezTo>
                  <a:cubicBezTo>
                    <a:pt x="1060" y="56"/>
                    <a:pt x="1053" y="62"/>
                    <a:pt x="1043" y="68"/>
                  </a:cubicBezTo>
                  <a:cubicBezTo>
                    <a:pt x="1038" y="61"/>
                    <a:pt x="1034" y="55"/>
                    <a:pt x="1034" y="47"/>
                  </a:cubicBezTo>
                  <a:cubicBezTo>
                    <a:pt x="1034" y="38"/>
                    <a:pt x="1040" y="32"/>
                    <a:pt x="1048" y="32"/>
                  </a:cubicBezTo>
                  <a:close/>
                  <a:moveTo>
                    <a:pt x="536" y="62"/>
                  </a:moveTo>
                  <a:cubicBezTo>
                    <a:pt x="536" y="26"/>
                    <a:pt x="536" y="26"/>
                    <a:pt x="536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497" y="55"/>
                    <a:pt x="497" y="55"/>
                    <a:pt x="497" y="55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6" y="80"/>
                    <a:pt x="476" y="80"/>
                    <a:pt x="476" y="80"/>
                  </a:cubicBezTo>
                  <a:cubicBezTo>
                    <a:pt x="494" y="80"/>
                    <a:pt x="494" y="80"/>
                    <a:pt x="494" y="80"/>
                  </a:cubicBezTo>
                  <a:cubicBezTo>
                    <a:pt x="494" y="156"/>
                    <a:pt x="494" y="156"/>
                    <a:pt x="494" y="156"/>
                  </a:cubicBezTo>
                  <a:cubicBezTo>
                    <a:pt x="494" y="176"/>
                    <a:pt x="505" y="186"/>
                    <a:pt x="528" y="186"/>
                  </a:cubicBezTo>
                  <a:cubicBezTo>
                    <a:pt x="541" y="186"/>
                    <a:pt x="552" y="184"/>
                    <a:pt x="572" y="175"/>
                  </a:cubicBezTo>
                  <a:cubicBezTo>
                    <a:pt x="572" y="161"/>
                    <a:pt x="572" y="161"/>
                    <a:pt x="572" y="161"/>
                  </a:cubicBezTo>
                  <a:cubicBezTo>
                    <a:pt x="572" y="161"/>
                    <a:pt x="565" y="162"/>
                    <a:pt x="559" y="162"/>
                  </a:cubicBezTo>
                  <a:cubicBezTo>
                    <a:pt x="542" y="162"/>
                    <a:pt x="536" y="157"/>
                    <a:pt x="536" y="140"/>
                  </a:cubicBezTo>
                  <a:cubicBezTo>
                    <a:pt x="536" y="80"/>
                    <a:pt x="536" y="80"/>
                    <a:pt x="536" y="80"/>
                  </a:cubicBezTo>
                  <a:cubicBezTo>
                    <a:pt x="572" y="80"/>
                    <a:pt x="572" y="80"/>
                    <a:pt x="572" y="80"/>
                  </a:cubicBezTo>
                  <a:cubicBezTo>
                    <a:pt x="572" y="62"/>
                    <a:pt x="572" y="62"/>
                    <a:pt x="572" y="62"/>
                  </a:cubicBezTo>
                  <a:lnTo>
                    <a:pt x="536" y="62"/>
                  </a:lnTo>
                  <a:close/>
                  <a:moveTo>
                    <a:pt x="178" y="62"/>
                  </a:moveTo>
                  <a:cubicBezTo>
                    <a:pt x="178" y="26"/>
                    <a:pt x="178" y="26"/>
                    <a:pt x="178" y="26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35" y="80"/>
                    <a:pt x="135" y="80"/>
                    <a:pt x="135" y="80"/>
                  </a:cubicBezTo>
                  <a:cubicBezTo>
                    <a:pt x="135" y="156"/>
                    <a:pt x="135" y="156"/>
                    <a:pt x="135" y="156"/>
                  </a:cubicBezTo>
                  <a:cubicBezTo>
                    <a:pt x="135" y="176"/>
                    <a:pt x="147" y="186"/>
                    <a:pt x="169" y="186"/>
                  </a:cubicBezTo>
                  <a:cubicBezTo>
                    <a:pt x="183" y="186"/>
                    <a:pt x="194" y="184"/>
                    <a:pt x="213" y="175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1"/>
                    <a:pt x="207" y="162"/>
                    <a:pt x="201" y="162"/>
                  </a:cubicBezTo>
                  <a:cubicBezTo>
                    <a:pt x="184" y="162"/>
                    <a:pt x="178" y="157"/>
                    <a:pt x="178" y="14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13" y="62"/>
                    <a:pt x="213" y="62"/>
                    <a:pt x="213" y="62"/>
                  </a:cubicBezTo>
                  <a:lnTo>
                    <a:pt x="178" y="62"/>
                  </a:lnTo>
                  <a:close/>
                  <a:moveTo>
                    <a:pt x="1107" y="149"/>
                  </a:moveTo>
                  <a:cubicBezTo>
                    <a:pt x="1129" y="131"/>
                    <a:pt x="1129" y="131"/>
                    <a:pt x="1129" y="131"/>
                  </a:cubicBezTo>
                  <a:cubicBezTo>
                    <a:pt x="1129" y="89"/>
                    <a:pt x="1129" y="89"/>
                    <a:pt x="1129" y="89"/>
                  </a:cubicBezTo>
                  <a:cubicBezTo>
                    <a:pt x="1087" y="124"/>
                    <a:pt x="1087" y="124"/>
                    <a:pt x="1087" y="124"/>
                  </a:cubicBezTo>
                  <a:cubicBezTo>
                    <a:pt x="1061" y="91"/>
                    <a:pt x="1061" y="91"/>
                    <a:pt x="1061" y="91"/>
                  </a:cubicBezTo>
                  <a:cubicBezTo>
                    <a:pt x="1078" y="80"/>
                    <a:pt x="1093" y="68"/>
                    <a:pt x="1093" y="44"/>
                  </a:cubicBezTo>
                  <a:cubicBezTo>
                    <a:pt x="1093" y="19"/>
                    <a:pt x="1075" y="0"/>
                    <a:pt x="1048" y="0"/>
                  </a:cubicBezTo>
                  <a:cubicBezTo>
                    <a:pt x="1022" y="0"/>
                    <a:pt x="1000" y="19"/>
                    <a:pt x="1000" y="47"/>
                  </a:cubicBezTo>
                  <a:cubicBezTo>
                    <a:pt x="1000" y="64"/>
                    <a:pt x="1007" y="75"/>
                    <a:pt x="1015" y="84"/>
                  </a:cubicBezTo>
                  <a:cubicBezTo>
                    <a:pt x="997" y="95"/>
                    <a:pt x="981" y="109"/>
                    <a:pt x="981" y="135"/>
                  </a:cubicBezTo>
                  <a:cubicBezTo>
                    <a:pt x="981" y="164"/>
                    <a:pt x="1002" y="187"/>
                    <a:pt x="1038" y="187"/>
                  </a:cubicBezTo>
                  <a:cubicBezTo>
                    <a:pt x="1059" y="187"/>
                    <a:pt x="1071" y="179"/>
                    <a:pt x="1080" y="171"/>
                  </a:cubicBezTo>
                  <a:cubicBezTo>
                    <a:pt x="1091" y="184"/>
                    <a:pt x="1091" y="184"/>
                    <a:pt x="1091" y="184"/>
                  </a:cubicBezTo>
                  <a:cubicBezTo>
                    <a:pt x="1134" y="184"/>
                    <a:pt x="1134" y="184"/>
                    <a:pt x="1134" y="184"/>
                  </a:cubicBezTo>
                  <a:lnTo>
                    <a:pt x="1107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601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w Line - White -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B65CDBA0-F5CA-4D09-B56B-1C568C512D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0441" y="1504950"/>
            <a:ext cx="6508560" cy="276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883"/>
            </a:lvl2pPr>
            <a:lvl3pPr>
              <a:defRPr sz="883"/>
            </a:lvl3pPr>
            <a:lvl4pPr>
              <a:defRPr sz="883"/>
            </a:lvl4pPr>
            <a:lvl5pPr>
              <a:defRPr sz="883"/>
            </a:lvl5pPr>
          </a:lstStyle>
          <a:p>
            <a:pPr lvl="0"/>
            <a:r>
              <a:rPr lang="en-GB" dirty="0"/>
              <a:t>OPTIONAL DOCUMENT TYPE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="" xmlns:a16="http://schemas.microsoft.com/office/drawing/2014/main" id="{E8CDCF6E-A102-43C4-BA2D-4B870F1AC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441" y="1850622"/>
            <a:ext cx="6508560" cy="1876426"/>
          </a:xfrm>
          <a:prstGeom prst="rect">
            <a:avLst/>
          </a:prstGeom>
        </p:spPr>
        <p:txBody>
          <a:bodyPr vert="horz" wrap="square" lIns="0" tIns="0" rIns="0" bIns="64008" rtlCol="0" anchor="t" anchorCtr="0">
            <a:noAutofit/>
          </a:bodyPr>
          <a:lstStyle>
            <a:lvl1pPr>
              <a:defRPr lang="en-GB" sz="3600" b="0" i="0" baseline="0" noProof="0" smtClean="0">
                <a:latin typeface="+mj-lt"/>
                <a:ea typeface="+mj-ea"/>
                <a:cs typeface="+mj-cs"/>
              </a:defRPr>
            </a:lvl1pPr>
          </a:lstStyle>
          <a:p>
            <a:pPr defTabSz="899010">
              <a:lnSpc>
                <a:spcPct val="90000"/>
              </a:lnSpc>
              <a:spcBef>
                <a:spcPct val="0"/>
              </a:spcBef>
            </a:pPr>
            <a:r>
              <a:rPr lang="en-US"/>
              <a:t>CONFIDENTIAL</a:t>
            </a:r>
            <a:endParaRPr lang="en-GB" dirty="0"/>
          </a:p>
        </p:txBody>
      </p:sp>
      <p:sp>
        <p:nvSpPr>
          <p:cNvPr id="11" name="Report Subtitle">
            <a:extLst>
              <a:ext uri="{FF2B5EF4-FFF2-40B4-BE49-F238E27FC236}">
                <a16:creationId xmlns="" xmlns:a16="http://schemas.microsoft.com/office/drawing/2014/main" id="{6113A42C-4D9D-43C4-8FE0-FC7E3EEEDB6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white">
          <a:xfrm>
            <a:off x="3460441" y="4228279"/>
            <a:ext cx="5303520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Prepared by </a:t>
            </a:r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r>
              <a:rPr lang="en-GB" noProof="0" dirty="0"/>
              <a:t> 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="" xmlns:a16="http://schemas.microsoft.com/office/drawing/2014/main" id="{C79D7836-7CF6-4812-80FC-F7C096B13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60441" y="4461523"/>
            <a:ext cx="172765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>
              <a:defRPr lang="en-GB" sz="1400" i="0" dirty="0">
                <a:latin typeface="+mn-lt"/>
                <a:cs typeface="+mn-cs"/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13" name="Ampersand">
            <a:extLst>
              <a:ext uri="{FF2B5EF4-FFF2-40B4-BE49-F238E27FC236}">
                <a16:creationId xmlns="" xmlns:a16="http://schemas.microsoft.com/office/drawing/2014/main" id="{69ED66A8-A0F5-4E22-8DCA-728C6E9001CE}"/>
              </a:ext>
            </a:extLst>
          </p:cNvPr>
          <p:cNvSpPr>
            <a:spLocks noChangeAspect="1" noEditPoints="1"/>
          </p:cNvSpPr>
          <p:nvPr userDrawn="1"/>
        </p:nvSpPr>
        <p:spPr bwMode="hidden">
          <a:xfrm>
            <a:off x="387985" y="1392782"/>
            <a:ext cx="2705767" cy="3296261"/>
          </a:xfrm>
          <a:custGeom>
            <a:avLst/>
            <a:gdLst>
              <a:gd name="T0" fmla="*/ 3232 w 3930"/>
              <a:gd name="T1" fmla="*/ 3828 h 4799"/>
              <a:gd name="T2" fmla="*/ 3232 w 3930"/>
              <a:gd name="T3" fmla="*/ 3828 h 4799"/>
              <a:gd name="T4" fmla="*/ 3814 w 3930"/>
              <a:gd name="T5" fmla="*/ 3349 h 4799"/>
              <a:gd name="T6" fmla="*/ 3814 w 3930"/>
              <a:gd name="T7" fmla="*/ 2283 h 4799"/>
              <a:gd name="T8" fmla="*/ 2725 w 3930"/>
              <a:gd name="T9" fmla="*/ 3174 h 4799"/>
              <a:gd name="T10" fmla="*/ 2069 w 3930"/>
              <a:gd name="T11" fmla="*/ 2328 h 4799"/>
              <a:gd name="T12" fmla="*/ 2874 w 3930"/>
              <a:gd name="T13" fmla="*/ 1137 h 4799"/>
              <a:gd name="T14" fmla="*/ 1728 w 3930"/>
              <a:gd name="T15" fmla="*/ 0 h 4799"/>
              <a:gd name="T16" fmla="*/ 501 w 3930"/>
              <a:gd name="T17" fmla="*/ 1191 h 4799"/>
              <a:gd name="T18" fmla="*/ 871 w 3930"/>
              <a:gd name="T19" fmla="*/ 2165 h 4799"/>
              <a:gd name="T20" fmla="*/ 0 w 3930"/>
              <a:gd name="T21" fmla="*/ 3457 h 4799"/>
              <a:gd name="T22" fmla="*/ 1468 w 3930"/>
              <a:gd name="T23" fmla="*/ 4799 h 4799"/>
              <a:gd name="T24" fmla="*/ 2551 w 3930"/>
              <a:gd name="T25" fmla="*/ 4388 h 4799"/>
              <a:gd name="T26" fmla="*/ 2820 w 3930"/>
              <a:gd name="T27" fmla="*/ 4728 h 4799"/>
              <a:gd name="T28" fmla="*/ 3930 w 3930"/>
              <a:gd name="T29" fmla="*/ 4728 h 4799"/>
              <a:gd name="T30" fmla="*/ 3232 w 3930"/>
              <a:gd name="T31" fmla="*/ 3828 h 4799"/>
              <a:gd name="T32" fmla="*/ 1719 w 3930"/>
              <a:gd name="T33" fmla="*/ 814 h 4799"/>
              <a:gd name="T34" fmla="*/ 1719 w 3930"/>
              <a:gd name="T35" fmla="*/ 814 h 4799"/>
              <a:gd name="T36" fmla="*/ 2032 w 3930"/>
              <a:gd name="T37" fmla="*/ 1173 h 4799"/>
              <a:gd name="T38" fmla="*/ 1606 w 3930"/>
              <a:gd name="T39" fmla="*/ 1735 h 4799"/>
              <a:gd name="T40" fmla="*/ 1369 w 3930"/>
              <a:gd name="T41" fmla="*/ 1199 h 4799"/>
              <a:gd name="T42" fmla="*/ 1719 w 3930"/>
              <a:gd name="T43" fmla="*/ 814 h 4799"/>
              <a:gd name="T44" fmla="*/ 2055 w 3930"/>
              <a:gd name="T45" fmla="*/ 3721 h 4799"/>
              <a:gd name="T46" fmla="*/ 2055 w 3930"/>
              <a:gd name="T47" fmla="*/ 3721 h 4799"/>
              <a:gd name="T48" fmla="*/ 1477 w 3930"/>
              <a:gd name="T49" fmla="*/ 3957 h 4799"/>
              <a:gd name="T50" fmla="*/ 940 w 3930"/>
              <a:gd name="T51" fmla="*/ 3429 h 4799"/>
              <a:gd name="T52" fmla="*/ 1342 w 3930"/>
              <a:gd name="T53" fmla="*/ 2793 h 4799"/>
              <a:gd name="T54" fmla="*/ 2055 w 3930"/>
              <a:gd name="T55" fmla="*/ 3721 h 4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930" h="4799">
                <a:moveTo>
                  <a:pt x="3232" y="3828"/>
                </a:moveTo>
                <a:lnTo>
                  <a:pt x="3232" y="3828"/>
                </a:lnTo>
                <a:lnTo>
                  <a:pt x="3814" y="3349"/>
                </a:lnTo>
                <a:lnTo>
                  <a:pt x="3814" y="2283"/>
                </a:lnTo>
                <a:lnTo>
                  <a:pt x="2725" y="3174"/>
                </a:lnTo>
                <a:lnTo>
                  <a:pt x="2069" y="2328"/>
                </a:lnTo>
                <a:cubicBezTo>
                  <a:pt x="2489" y="2059"/>
                  <a:pt x="2874" y="1754"/>
                  <a:pt x="2874" y="1137"/>
                </a:cubicBezTo>
                <a:cubicBezTo>
                  <a:pt x="2874" y="492"/>
                  <a:pt x="2417" y="0"/>
                  <a:pt x="1728" y="0"/>
                </a:cubicBezTo>
                <a:cubicBezTo>
                  <a:pt x="1047" y="0"/>
                  <a:pt x="501" y="474"/>
                  <a:pt x="501" y="1191"/>
                </a:cubicBezTo>
                <a:cubicBezTo>
                  <a:pt x="501" y="1633"/>
                  <a:pt x="682" y="1916"/>
                  <a:pt x="871" y="2165"/>
                </a:cubicBezTo>
                <a:cubicBezTo>
                  <a:pt x="402" y="2444"/>
                  <a:pt x="0" y="2802"/>
                  <a:pt x="0" y="3457"/>
                </a:cubicBezTo>
                <a:cubicBezTo>
                  <a:pt x="0" y="4217"/>
                  <a:pt x="545" y="4799"/>
                  <a:pt x="1468" y="4799"/>
                </a:cubicBezTo>
                <a:cubicBezTo>
                  <a:pt x="1996" y="4799"/>
                  <a:pt x="2319" y="4585"/>
                  <a:pt x="2551" y="4388"/>
                </a:cubicBezTo>
                <a:lnTo>
                  <a:pt x="2820" y="4728"/>
                </a:lnTo>
                <a:lnTo>
                  <a:pt x="3930" y="4728"/>
                </a:lnTo>
                <a:lnTo>
                  <a:pt x="3232" y="3828"/>
                </a:lnTo>
                <a:close/>
                <a:moveTo>
                  <a:pt x="1719" y="814"/>
                </a:moveTo>
                <a:lnTo>
                  <a:pt x="1719" y="814"/>
                </a:lnTo>
                <a:cubicBezTo>
                  <a:pt x="1934" y="814"/>
                  <a:pt x="2032" y="985"/>
                  <a:pt x="2032" y="1173"/>
                </a:cubicBezTo>
                <a:cubicBezTo>
                  <a:pt x="2032" y="1440"/>
                  <a:pt x="1863" y="1584"/>
                  <a:pt x="1606" y="1735"/>
                </a:cubicBezTo>
                <a:cubicBezTo>
                  <a:pt x="1471" y="1566"/>
                  <a:pt x="1369" y="1419"/>
                  <a:pt x="1369" y="1199"/>
                </a:cubicBezTo>
                <a:cubicBezTo>
                  <a:pt x="1369" y="966"/>
                  <a:pt x="1513" y="814"/>
                  <a:pt x="1719" y="814"/>
                </a:cubicBezTo>
                <a:close/>
                <a:moveTo>
                  <a:pt x="2055" y="3721"/>
                </a:moveTo>
                <a:lnTo>
                  <a:pt x="2055" y="3721"/>
                </a:lnTo>
                <a:cubicBezTo>
                  <a:pt x="1915" y="3832"/>
                  <a:pt x="1719" y="3957"/>
                  <a:pt x="1477" y="3957"/>
                </a:cubicBezTo>
                <a:cubicBezTo>
                  <a:pt x="1190" y="3957"/>
                  <a:pt x="940" y="3761"/>
                  <a:pt x="940" y="3429"/>
                </a:cubicBezTo>
                <a:cubicBezTo>
                  <a:pt x="940" y="3116"/>
                  <a:pt x="1083" y="2964"/>
                  <a:pt x="1342" y="2793"/>
                </a:cubicBezTo>
                <a:lnTo>
                  <a:pt x="2055" y="3721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Bar">
            <a:extLst>
              <a:ext uri="{FF2B5EF4-FFF2-40B4-BE49-F238E27FC236}">
                <a16:creationId xmlns="" xmlns:a16="http://schemas.microsoft.com/office/drawing/2014/main" id="{169DE280-8C85-4701-9EE0-00637F3AAF25}"/>
              </a:ext>
            </a:extLst>
          </p:cNvPr>
          <p:cNvSpPr/>
          <p:nvPr userDrawn="1"/>
        </p:nvSpPr>
        <p:spPr bwMode="hidden">
          <a:xfrm>
            <a:off x="442912" y="5120640"/>
            <a:ext cx="11306176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pic>
        <p:nvPicPr>
          <p:cNvPr id="16" name="Strategy&amp;">
            <a:extLst>
              <a:ext uri="{FF2B5EF4-FFF2-40B4-BE49-F238E27FC236}">
                <a16:creationId xmlns="" xmlns:a16="http://schemas.microsoft.com/office/drawing/2014/main" id="{E56F61CA-45DE-4DEA-BC9B-B374714750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988" y="349250"/>
            <a:ext cx="18288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071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w Line - Black - Cli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034D02B9-874F-483D-B34A-CCEF9C94E7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27" y="1408"/>
          <a:ext cx="1924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85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" y="1408"/>
                        <a:ext cx="1924" cy="1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ECC034E0-AEB0-4FBC-977D-E75BC1AA307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92424" cy="140075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824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="" xmlns:a16="http://schemas.microsoft.com/office/drawing/2014/main" id="{57C5654F-E68F-42CD-B826-25FF7338CB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4720" y="1504950"/>
            <a:ext cx="6508560" cy="276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883"/>
            </a:lvl2pPr>
            <a:lvl3pPr>
              <a:defRPr sz="883"/>
            </a:lvl3pPr>
            <a:lvl4pPr>
              <a:defRPr sz="883"/>
            </a:lvl4pPr>
            <a:lvl5pPr>
              <a:defRPr sz="883"/>
            </a:lvl5pPr>
          </a:lstStyle>
          <a:p>
            <a:pPr lvl="0"/>
            <a:r>
              <a:rPr lang="en-GB" dirty="0"/>
              <a:t>OPTIONAL DOCUMENT TYPE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="" xmlns:a16="http://schemas.microsoft.com/office/drawing/2014/main" id="{8F15AA0E-44F5-4FCF-A306-526F4604F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4720" y="1850622"/>
            <a:ext cx="6508560" cy="1876426"/>
          </a:xfrm>
          <a:prstGeom prst="rect">
            <a:avLst/>
          </a:prstGeom>
        </p:spPr>
        <p:txBody>
          <a:bodyPr vert="horz" wrap="square" lIns="0" tIns="0" rIns="0" bIns="64008" rtlCol="0" anchor="t" anchorCtr="0">
            <a:noAutofit/>
          </a:bodyPr>
          <a:lstStyle>
            <a:lvl1pPr>
              <a:defRPr lang="en-GB" sz="3600" b="0" i="0" baseline="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9010">
              <a:lnSpc>
                <a:spcPct val="90000"/>
              </a:lnSpc>
              <a:spcBef>
                <a:spcPct val="0"/>
              </a:spcBef>
            </a:pPr>
            <a:r>
              <a:rPr lang="en-US"/>
              <a:t>CONFIDENTIAL</a:t>
            </a:r>
            <a:endParaRPr lang="en-GB" dirty="0"/>
          </a:p>
        </p:txBody>
      </p:sp>
      <p:sp>
        <p:nvSpPr>
          <p:cNvPr id="21" name="Report Subtitle">
            <a:extLst>
              <a:ext uri="{FF2B5EF4-FFF2-40B4-BE49-F238E27FC236}">
                <a16:creationId xmlns="" xmlns:a16="http://schemas.microsoft.com/office/drawing/2014/main" id="{5A6A8018-218E-42F0-B45E-4361BD5C2248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 bwMode="white">
          <a:xfrm>
            <a:off x="3460441" y="4228279"/>
            <a:ext cx="5303520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Prepared by </a:t>
            </a:r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r>
              <a:rPr lang="en-GB" noProof="0" dirty="0"/>
              <a:t> 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="" xmlns:a16="http://schemas.microsoft.com/office/drawing/2014/main" id="{CCC8219A-F466-4399-92B1-6BDA247AD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60441" y="4461523"/>
            <a:ext cx="172765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>
              <a:defRPr lang="en-GB" sz="1400" i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3" name="Ampersand">
            <a:extLst>
              <a:ext uri="{FF2B5EF4-FFF2-40B4-BE49-F238E27FC236}">
                <a16:creationId xmlns="" xmlns:a16="http://schemas.microsoft.com/office/drawing/2014/main" id="{D29A2929-4275-4E08-87C8-6A6FD5B44E5D}"/>
              </a:ext>
            </a:extLst>
          </p:cNvPr>
          <p:cNvSpPr>
            <a:spLocks noChangeAspect="1" noEditPoints="1"/>
          </p:cNvSpPr>
          <p:nvPr userDrawn="1"/>
        </p:nvSpPr>
        <p:spPr bwMode="hidden">
          <a:xfrm>
            <a:off x="387985" y="1392782"/>
            <a:ext cx="2705767" cy="3296261"/>
          </a:xfrm>
          <a:custGeom>
            <a:avLst/>
            <a:gdLst>
              <a:gd name="T0" fmla="*/ 3232 w 3930"/>
              <a:gd name="T1" fmla="*/ 3828 h 4799"/>
              <a:gd name="T2" fmla="*/ 3232 w 3930"/>
              <a:gd name="T3" fmla="*/ 3828 h 4799"/>
              <a:gd name="T4" fmla="*/ 3814 w 3930"/>
              <a:gd name="T5" fmla="*/ 3349 h 4799"/>
              <a:gd name="T6" fmla="*/ 3814 w 3930"/>
              <a:gd name="T7" fmla="*/ 2283 h 4799"/>
              <a:gd name="T8" fmla="*/ 2725 w 3930"/>
              <a:gd name="T9" fmla="*/ 3174 h 4799"/>
              <a:gd name="T10" fmla="*/ 2069 w 3930"/>
              <a:gd name="T11" fmla="*/ 2328 h 4799"/>
              <a:gd name="T12" fmla="*/ 2874 w 3930"/>
              <a:gd name="T13" fmla="*/ 1137 h 4799"/>
              <a:gd name="T14" fmla="*/ 1728 w 3930"/>
              <a:gd name="T15" fmla="*/ 0 h 4799"/>
              <a:gd name="T16" fmla="*/ 501 w 3930"/>
              <a:gd name="T17" fmla="*/ 1191 h 4799"/>
              <a:gd name="T18" fmla="*/ 871 w 3930"/>
              <a:gd name="T19" fmla="*/ 2165 h 4799"/>
              <a:gd name="T20" fmla="*/ 0 w 3930"/>
              <a:gd name="T21" fmla="*/ 3457 h 4799"/>
              <a:gd name="T22" fmla="*/ 1468 w 3930"/>
              <a:gd name="T23" fmla="*/ 4799 h 4799"/>
              <a:gd name="T24" fmla="*/ 2551 w 3930"/>
              <a:gd name="T25" fmla="*/ 4388 h 4799"/>
              <a:gd name="T26" fmla="*/ 2820 w 3930"/>
              <a:gd name="T27" fmla="*/ 4728 h 4799"/>
              <a:gd name="T28" fmla="*/ 3930 w 3930"/>
              <a:gd name="T29" fmla="*/ 4728 h 4799"/>
              <a:gd name="T30" fmla="*/ 3232 w 3930"/>
              <a:gd name="T31" fmla="*/ 3828 h 4799"/>
              <a:gd name="T32" fmla="*/ 1719 w 3930"/>
              <a:gd name="T33" fmla="*/ 814 h 4799"/>
              <a:gd name="T34" fmla="*/ 1719 w 3930"/>
              <a:gd name="T35" fmla="*/ 814 h 4799"/>
              <a:gd name="T36" fmla="*/ 2032 w 3930"/>
              <a:gd name="T37" fmla="*/ 1173 h 4799"/>
              <a:gd name="T38" fmla="*/ 1606 w 3930"/>
              <a:gd name="T39" fmla="*/ 1735 h 4799"/>
              <a:gd name="T40" fmla="*/ 1369 w 3930"/>
              <a:gd name="T41" fmla="*/ 1199 h 4799"/>
              <a:gd name="T42" fmla="*/ 1719 w 3930"/>
              <a:gd name="T43" fmla="*/ 814 h 4799"/>
              <a:gd name="T44" fmla="*/ 2055 w 3930"/>
              <a:gd name="T45" fmla="*/ 3721 h 4799"/>
              <a:gd name="T46" fmla="*/ 2055 w 3930"/>
              <a:gd name="T47" fmla="*/ 3721 h 4799"/>
              <a:gd name="T48" fmla="*/ 1477 w 3930"/>
              <a:gd name="T49" fmla="*/ 3957 h 4799"/>
              <a:gd name="T50" fmla="*/ 940 w 3930"/>
              <a:gd name="T51" fmla="*/ 3429 h 4799"/>
              <a:gd name="T52" fmla="*/ 1342 w 3930"/>
              <a:gd name="T53" fmla="*/ 2793 h 4799"/>
              <a:gd name="T54" fmla="*/ 2055 w 3930"/>
              <a:gd name="T55" fmla="*/ 3721 h 4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930" h="4799">
                <a:moveTo>
                  <a:pt x="3232" y="3828"/>
                </a:moveTo>
                <a:lnTo>
                  <a:pt x="3232" y="3828"/>
                </a:lnTo>
                <a:lnTo>
                  <a:pt x="3814" y="3349"/>
                </a:lnTo>
                <a:lnTo>
                  <a:pt x="3814" y="2283"/>
                </a:lnTo>
                <a:lnTo>
                  <a:pt x="2725" y="3174"/>
                </a:lnTo>
                <a:lnTo>
                  <a:pt x="2069" y="2328"/>
                </a:lnTo>
                <a:cubicBezTo>
                  <a:pt x="2489" y="2059"/>
                  <a:pt x="2874" y="1754"/>
                  <a:pt x="2874" y="1137"/>
                </a:cubicBezTo>
                <a:cubicBezTo>
                  <a:pt x="2874" y="492"/>
                  <a:pt x="2417" y="0"/>
                  <a:pt x="1728" y="0"/>
                </a:cubicBezTo>
                <a:cubicBezTo>
                  <a:pt x="1047" y="0"/>
                  <a:pt x="501" y="474"/>
                  <a:pt x="501" y="1191"/>
                </a:cubicBezTo>
                <a:cubicBezTo>
                  <a:pt x="501" y="1633"/>
                  <a:pt x="682" y="1916"/>
                  <a:pt x="871" y="2165"/>
                </a:cubicBezTo>
                <a:cubicBezTo>
                  <a:pt x="402" y="2444"/>
                  <a:pt x="0" y="2802"/>
                  <a:pt x="0" y="3457"/>
                </a:cubicBezTo>
                <a:cubicBezTo>
                  <a:pt x="0" y="4217"/>
                  <a:pt x="545" y="4799"/>
                  <a:pt x="1468" y="4799"/>
                </a:cubicBezTo>
                <a:cubicBezTo>
                  <a:pt x="1996" y="4799"/>
                  <a:pt x="2319" y="4585"/>
                  <a:pt x="2551" y="4388"/>
                </a:cubicBezTo>
                <a:lnTo>
                  <a:pt x="2820" y="4728"/>
                </a:lnTo>
                <a:lnTo>
                  <a:pt x="3930" y="4728"/>
                </a:lnTo>
                <a:lnTo>
                  <a:pt x="3232" y="3828"/>
                </a:lnTo>
                <a:close/>
                <a:moveTo>
                  <a:pt x="1719" y="814"/>
                </a:moveTo>
                <a:lnTo>
                  <a:pt x="1719" y="814"/>
                </a:lnTo>
                <a:cubicBezTo>
                  <a:pt x="1934" y="814"/>
                  <a:pt x="2032" y="985"/>
                  <a:pt x="2032" y="1173"/>
                </a:cubicBezTo>
                <a:cubicBezTo>
                  <a:pt x="2032" y="1440"/>
                  <a:pt x="1863" y="1584"/>
                  <a:pt x="1606" y="1735"/>
                </a:cubicBezTo>
                <a:cubicBezTo>
                  <a:pt x="1471" y="1566"/>
                  <a:pt x="1369" y="1419"/>
                  <a:pt x="1369" y="1199"/>
                </a:cubicBezTo>
                <a:cubicBezTo>
                  <a:pt x="1369" y="966"/>
                  <a:pt x="1513" y="814"/>
                  <a:pt x="1719" y="814"/>
                </a:cubicBezTo>
                <a:close/>
                <a:moveTo>
                  <a:pt x="2055" y="3721"/>
                </a:moveTo>
                <a:lnTo>
                  <a:pt x="2055" y="3721"/>
                </a:lnTo>
                <a:cubicBezTo>
                  <a:pt x="1915" y="3832"/>
                  <a:pt x="1719" y="3957"/>
                  <a:pt x="1477" y="3957"/>
                </a:cubicBezTo>
                <a:cubicBezTo>
                  <a:pt x="1190" y="3957"/>
                  <a:pt x="940" y="3761"/>
                  <a:pt x="940" y="3429"/>
                </a:cubicBezTo>
                <a:cubicBezTo>
                  <a:pt x="940" y="3116"/>
                  <a:pt x="1083" y="2964"/>
                  <a:pt x="1342" y="2793"/>
                </a:cubicBezTo>
                <a:lnTo>
                  <a:pt x="2055" y="372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Bar">
            <a:extLst>
              <a:ext uri="{FF2B5EF4-FFF2-40B4-BE49-F238E27FC236}">
                <a16:creationId xmlns="" xmlns:a16="http://schemas.microsoft.com/office/drawing/2014/main" id="{A8F8B7B4-0205-4AF1-B585-7E0663535D51}"/>
              </a:ext>
            </a:extLst>
          </p:cNvPr>
          <p:cNvSpPr/>
          <p:nvPr userDrawn="1"/>
        </p:nvSpPr>
        <p:spPr bwMode="hidden">
          <a:xfrm>
            <a:off x="442912" y="5120640"/>
            <a:ext cx="11306176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>
              <a:solidFill>
                <a:schemeClr val="bg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0B2EAA30-D4EA-4779-A4C6-D6D2E46F6B49}"/>
              </a:ext>
            </a:extLst>
          </p:cNvPr>
          <p:cNvGrpSpPr/>
          <p:nvPr userDrawn="1"/>
        </p:nvGrpSpPr>
        <p:grpSpPr>
          <a:xfrm>
            <a:off x="457199" y="426117"/>
            <a:ext cx="1496699" cy="464131"/>
            <a:chOff x="3638550" y="5445125"/>
            <a:chExt cx="3849688" cy="1193801"/>
          </a:xfrm>
          <a:solidFill>
            <a:schemeClr val="bg1"/>
          </a:solidFill>
        </p:grpSpPr>
        <p:sp>
          <p:nvSpPr>
            <p:cNvPr id="44" name="Freeform 10">
              <a:extLst>
                <a:ext uri="{FF2B5EF4-FFF2-40B4-BE49-F238E27FC236}">
                  <a16:creationId xmlns="" xmlns:a16="http://schemas.microsoft.com/office/drawing/2014/main" id="{2D272C9E-9437-43EC-8888-2BC62A2EF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0" y="6369050"/>
              <a:ext cx="169863" cy="204788"/>
            </a:xfrm>
            <a:custGeom>
              <a:avLst/>
              <a:gdLst>
                <a:gd name="T0" fmla="*/ 29 w 50"/>
                <a:gd name="T1" fmla="*/ 0 h 60"/>
                <a:gd name="T2" fmla="*/ 43 w 50"/>
                <a:gd name="T3" fmla="*/ 3 h 60"/>
                <a:gd name="T4" fmla="*/ 50 w 50"/>
                <a:gd name="T5" fmla="*/ 15 h 60"/>
                <a:gd name="T6" fmla="*/ 24 w 50"/>
                <a:gd name="T7" fmla="*/ 37 h 60"/>
                <a:gd name="T8" fmla="*/ 18 w 50"/>
                <a:gd name="T9" fmla="*/ 37 h 60"/>
                <a:gd name="T10" fmla="*/ 15 w 50"/>
                <a:gd name="T11" fmla="*/ 54 h 60"/>
                <a:gd name="T12" fmla="*/ 15 w 50"/>
                <a:gd name="T13" fmla="*/ 56 h 60"/>
                <a:gd name="T14" fmla="*/ 21 w 50"/>
                <a:gd name="T15" fmla="*/ 56 h 60"/>
                <a:gd name="T16" fmla="*/ 21 w 50"/>
                <a:gd name="T17" fmla="*/ 60 h 60"/>
                <a:gd name="T18" fmla="*/ 0 w 50"/>
                <a:gd name="T19" fmla="*/ 60 h 60"/>
                <a:gd name="T20" fmla="*/ 0 w 50"/>
                <a:gd name="T21" fmla="*/ 56 h 60"/>
                <a:gd name="T22" fmla="*/ 6 w 50"/>
                <a:gd name="T23" fmla="*/ 56 h 60"/>
                <a:gd name="T24" fmla="*/ 7 w 50"/>
                <a:gd name="T25" fmla="*/ 54 h 60"/>
                <a:gd name="T26" fmla="*/ 17 w 50"/>
                <a:gd name="T27" fmla="*/ 6 h 60"/>
                <a:gd name="T28" fmla="*/ 16 w 50"/>
                <a:gd name="T29" fmla="*/ 4 h 60"/>
                <a:gd name="T30" fmla="*/ 10 w 50"/>
                <a:gd name="T31" fmla="*/ 4 h 60"/>
                <a:gd name="T32" fmla="*/ 10 w 50"/>
                <a:gd name="T33" fmla="*/ 0 h 60"/>
                <a:gd name="T34" fmla="*/ 29 w 50"/>
                <a:gd name="T35" fmla="*/ 0 h 60"/>
                <a:gd name="T36" fmla="*/ 19 w 50"/>
                <a:gd name="T37" fmla="*/ 33 h 60"/>
                <a:gd name="T38" fmla="*/ 22 w 50"/>
                <a:gd name="T39" fmla="*/ 33 h 60"/>
                <a:gd name="T40" fmla="*/ 42 w 50"/>
                <a:gd name="T41" fmla="*/ 16 h 60"/>
                <a:gd name="T42" fmla="*/ 28 w 50"/>
                <a:gd name="T43" fmla="*/ 4 h 60"/>
                <a:gd name="T44" fmla="*/ 24 w 50"/>
                <a:gd name="T45" fmla="*/ 4 h 60"/>
                <a:gd name="T46" fmla="*/ 19 w 50"/>
                <a:gd name="T47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60">
                  <a:moveTo>
                    <a:pt x="29" y="0"/>
                  </a:moveTo>
                  <a:cubicBezTo>
                    <a:pt x="36" y="0"/>
                    <a:pt x="40" y="1"/>
                    <a:pt x="43" y="3"/>
                  </a:cubicBezTo>
                  <a:cubicBezTo>
                    <a:pt x="48" y="5"/>
                    <a:pt x="50" y="9"/>
                    <a:pt x="50" y="15"/>
                  </a:cubicBezTo>
                  <a:cubicBezTo>
                    <a:pt x="50" y="28"/>
                    <a:pt x="39" y="37"/>
                    <a:pt x="24" y="37"/>
                  </a:cubicBezTo>
                  <a:cubicBezTo>
                    <a:pt x="22" y="37"/>
                    <a:pt x="22" y="37"/>
                    <a:pt x="18" y="37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29" y="0"/>
                  </a:lnTo>
                  <a:close/>
                  <a:moveTo>
                    <a:pt x="19" y="33"/>
                  </a:moveTo>
                  <a:cubicBezTo>
                    <a:pt x="20" y="33"/>
                    <a:pt x="21" y="33"/>
                    <a:pt x="22" y="33"/>
                  </a:cubicBezTo>
                  <a:cubicBezTo>
                    <a:pt x="35" y="33"/>
                    <a:pt x="42" y="27"/>
                    <a:pt x="42" y="16"/>
                  </a:cubicBezTo>
                  <a:cubicBezTo>
                    <a:pt x="42" y="8"/>
                    <a:pt x="38" y="4"/>
                    <a:pt x="28" y="4"/>
                  </a:cubicBezTo>
                  <a:cubicBezTo>
                    <a:pt x="27" y="4"/>
                    <a:pt x="27" y="4"/>
                    <a:pt x="24" y="4"/>
                  </a:cubicBezTo>
                  <a:lnTo>
                    <a:pt x="19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="" xmlns:a16="http://schemas.microsoft.com/office/drawing/2014/main" id="{6D66BFCD-C4C7-4855-91AA-7CEA4C1E5C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413" y="6427788"/>
              <a:ext cx="139700" cy="146050"/>
            </a:xfrm>
            <a:custGeom>
              <a:avLst/>
              <a:gdLst>
                <a:gd name="T0" fmla="*/ 39 w 41"/>
                <a:gd name="T1" fmla="*/ 0 h 43"/>
                <a:gd name="T2" fmla="*/ 36 w 41"/>
                <a:gd name="T3" fmla="*/ 13 h 43"/>
                <a:gd name="T4" fmla="*/ 32 w 41"/>
                <a:gd name="T5" fmla="*/ 28 h 43"/>
                <a:gd name="T6" fmla="*/ 32 w 41"/>
                <a:gd name="T7" fmla="*/ 35 h 43"/>
                <a:gd name="T8" fmla="*/ 36 w 41"/>
                <a:gd name="T9" fmla="*/ 38 h 43"/>
                <a:gd name="T10" fmla="*/ 41 w 41"/>
                <a:gd name="T11" fmla="*/ 38 h 43"/>
                <a:gd name="T12" fmla="*/ 41 w 41"/>
                <a:gd name="T13" fmla="*/ 40 h 43"/>
                <a:gd name="T14" fmla="*/ 30 w 41"/>
                <a:gd name="T15" fmla="*/ 43 h 43"/>
                <a:gd name="T16" fmla="*/ 25 w 41"/>
                <a:gd name="T17" fmla="*/ 36 h 43"/>
                <a:gd name="T18" fmla="*/ 12 w 41"/>
                <a:gd name="T19" fmla="*/ 43 h 43"/>
                <a:gd name="T20" fmla="*/ 0 w 41"/>
                <a:gd name="T21" fmla="*/ 28 h 43"/>
                <a:gd name="T22" fmla="*/ 24 w 41"/>
                <a:gd name="T23" fmla="*/ 0 h 43"/>
                <a:gd name="T24" fmla="*/ 33 w 41"/>
                <a:gd name="T25" fmla="*/ 2 h 43"/>
                <a:gd name="T26" fmla="*/ 34 w 41"/>
                <a:gd name="T27" fmla="*/ 0 h 43"/>
                <a:gd name="T28" fmla="*/ 39 w 41"/>
                <a:gd name="T29" fmla="*/ 0 h 43"/>
                <a:gd name="T30" fmla="*/ 26 w 41"/>
                <a:gd name="T31" fmla="*/ 4 h 43"/>
                <a:gd name="T32" fmla="*/ 25 w 41"/>
                <a:gd name="T33" fmla="*/ 3 h 43"/>
                <a:gd name="T34" fmla="*/ 7 w 41"/>
                <a:gd name="T35" fmla="*/ 27 h 43"/>
                <a:gd name="T36" fmla="*/ 15 w 41"/>
                <a:gd name="T37" fmla="*/ 38 h 43"/>
                <a:gd name="T38" fmla="*/ 25 w 41"/>
                <a:gd name="T39" fmla="*/ 32 h 43"/>
                <a:gd name="T40" fmla="*/ 30 w 41"/>
                <a:gd name="T41" fmla="*/ 9 h 43"/>
                <a:gd name="T42" fmla="*/ 26 w 41"/>
                <a:gd name="T43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43">
                  <a:moveTo>
                    <a:pt x="39" y="0"/>
                  </a:moveTo>
                  <a:cubicBezTo>
                    <a:pt x="38" y="2"/>
                    <a:pt x="37" y="6"/>
                    <a:pt x="36" y="13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2"/>
                    <a:pt x="32" y="33"/>
                    <a:pt x="32" y="35"/>
                  </a:cubicBezTo>
                  <a:cubicBezTo>
                    <a:pt x="32" y="37"/>
                    <a:pt x="33" y="38"/>
                    <a:pt x="36" y="38"/>
                  </a:cubicBezTo>
                  <a:cubicBezTo>
                    <a:pt x="37" y="38"/>
                    <a:pt x="38" y="38"/>
                    <a:pt x="41" y="3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5" y="43"/>
                    <a:pt x="33" y="43"/>
                    <a:pt x="30" y="43"/>
                  </a:cubicBezTo>
                  <a:cubicBezTo>
                    <a:pt x="27" y="43"/>
                    <a:pt x="25" y="41"/>
                    <a:pt x="25" y="36"/>
                  </a:cubicBezTo>
                  <a:cubicBezTo>
                    <a:pt x="20" y="41"/>
                    <a:pt x="16" y="43"/>
                    <a:pt x="12" y="43"/>
                  </a:cubicBezTo>
                  <a:cubicBezTo>
                    <a:pt x="4" y="43"/>
                    <a:pt x="0" y="37"/>
                    <a:pt x="0" y="28"/>
                  </a:cubicBezTo>
                  <a:cubicBezTo>
                    <a:pt x="0" y="12"/>
                    <a:pt x="11" y="0"/>
                    <a:pt x="24" y="0"/>
                  </a:cubicBezTo>
                  <a:cubicBezTo>
                    <a:pt x="27" y="0"/>
                    <a:pt x="30" y="1"/>
                    <a:pt x="33" y="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9" y="0"/>
                  </a:lnTo>
                  <a:close/>
                  <a:moveTo>
                    <a:pt x="26" y="4"/>
                  </a:moveTo>
                  <a:cubicBezTo>
                    <a:pt x="26" y="3"/>
                    <a:pt x="25" y="3"/>
                    <a:pt x="25" y="3"/>
                  </a:cubicBezTo>
                  <a:cubicBezTo>
                    <a:pt x="15" y="3"/>
                    <a:pt x="7" y="14"/>
                    <a:pt x="7" y="27"/>
                  </a:cubicBezTo>
                  <a:cubicBezTo>
                    <a:pt x="7" y="34"/>
                    <a:pt x="10" y="38"/>
                    <a:pt x="15" y="38"/>
                  </a:cubicBezTo>
                  <a:cubicBezTo>
                    <a:pt x="18" y="38"/>
                    <a:pt x="21" y="37"/>
                    <a:pt x="25" y="32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="" xmlns:a16="http://schemas.microsoft.com/office/drawing/2014/main" id="{0DD51A2D-401B-4F05-B2C5-688ED028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0" y="6427788"/>
              <a:ext cx="111125" cy="146050"/>
            </a:xfrm>
            <a:custGeom>
              <a:avLst/>
              <a:gdLst>
                <a:gd name="T0" fmla="*/ 15 w 33"/>
                <a:gd name="T1" fmla="*/ 0 h 43"/>
                <a:gd name="T2" fmla="*/ 12 w 33"/>
                <a:gd name="T3" fmla="*/ 12 h 43"/>
                <a:gd name="T4" fmla="*/ 28 w 33"/>
                <a:gd name="T5" fmla="*/ 0 h 43"/>
                <a:gd name="T6" fmla="*/ 33 w 33"/>
                <a:gd name="T7" fmla="*/ 5 h 43"/>
                <a:gd name="T8" fmla="*/ 27 w 33"/>
                <a:gd name="T9" fmla="*/ 10 h 43"/>
                <a:gd name="T10" fmla="*/ 26 w 33"/>
                <a:gd name="T11" fmla="*/ 10 h 43"/>
                <a:gd name="T12" fmla="*/ 24 w 33"/>
                <a:gd name="T13" fmla="*/ 6 h 43"/>
                <a:gd name="T14" fmla="*/ 11 w 33"/>
                <a:gd name="T15" fmla="*/ 22 h 43"/>
                <a:gd name="T16" fmla="*/ 7 w 33"/>
                <a:gd name="T17" fmla="*/ 43 h 43"/>
                <a:gd name="T18" fmla="*/ 0 w 33"/>
                <a:gd name="T19" fmla="*/ 43 h 43"/>
                <a:gd name="T20" fmla="*/ 7 w 33"/>
                <a:gd name="T21" fmla="*/ 7 h 43"/>
                <a:gd name="T22" fmla="*/ 0 w 33"/>
                <a:gd name="T23" fmla="*/ 5 h 43"/>
                <a:gd name="T24" fmla="*/ 0 w 33"/>
                <a:gd name="T25" fmla="*/ 3 h 43"/>
                <a:gd name="T26" fmla="*/ 13 w 33"/>
                <a:gd name="T27" fmla="*/ 0 h 43"/>
                <a:gd name="T28" fmla="*/ 15 w 33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3">
                  <a:moveTo>
                    <a:pt x="15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8" y="4"/>
                    <a:pt x="23" y="0"/>
                    <a:pt x="28" y="0"/>
                  </a:cubicBezTo>
                  <a:cubicBezTo>
                    <a:pt x="31" y="0"/>
                    <a:pt x="33" y="2"/>
                    <a:pt x="33" y="5"/>
                  </a:cubicBezTo>
                  <a:cubicBezTo>
                    <a:pt x="33" y="8"/>
                    <a:pt x="30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9"/>
                    <a:pt x="13" y="13"/>
                    <a:pt x="11" y="2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7" name="Freeform 8">
              <a:extLst>
                <a:ext uri="{FF2B5EF4-FFF2-40B4-BE49-F238E27FC236}">
                  <a16:creationId xmlns="" xmlns:a16="http://schemas.microsoft.com/office/drawing/2014/main" id="{76905206-A23A-4D71-8819-3B99B8399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6399213"/>
              <a:ext cx="87313" cy="174625"/>
            </a:xfrm>
            <a:custGeom>
              <a:avLst/>
              <a:gdLst>
                <a:gd name="T0" fmla="*/ 15 w 26"/>
                <a:gd name="T1" fmla="*/ 0 h 51"/>
                <a:gd name="T2" fmla="*/ 13 w 26"/>
                <a:gd name="T3" fmla="*/ 10 h 51"/>
                <a:gd name="T4" fmla="*/ 26 w 26"/>
                <a:gd name="T5" fmla="*/ 10 h 51"/>
                <a:gd name="T6" fmla="*/ 26 w 26"/>
                <a:gd name="T7" fmla="*/ 13 h 51"/>
                <a:gd name="T8" fmla="*/ 13 w 26"/>
                <a:gd name="T9" fmla="*/ 13 h 51"/>
                <a:gd name="T10" fmla="*/ 8 w 26"/>
                <a:gd name="T11" fmla="*/ 37 h 51"/>
                <a:gd name="T12" fmla="*/ 8 w 26"/>
                <a:gd name="T13" fmla="*/ 41 h 51"/>
                <a:gd name="T14" fmla="*/ 13 w 26"/>
                <a:gd name="T15" fmla="*/ 46 h 51"/>
                <a:gd name="T16" fmla="*/ 21 w 26"/>
                <a:gd name="T17" fmla="*/ 44 h 51"/>
                <a:gd name="T18" fmla="*/ 21 w 26"/>
                <a:gd name="T19" fmla="*/ 47 h 51"/>
                <a:gd name="T20" fmla="*/ 7 w 26"/>
                <a:gd name="T21" fmla="*/ 51 h 51"/>
                <a:gd name="T22" fmla="*/ 0 w 26"/>
                <a:gd name="T23" fmla="*/ 43 h 51"/>
                <a:gd name="T24" fmla="*/ 1 w 26"/>
                <a:gd name="T25" fmla="*/ 37 h 51"/>
                <a:gd name="T26" fmla="*/ 6 w 26"/>
                <a:gd name="T27" fmla="*/ 13 h 51"/>
                <a:gd name="T28" fmla="*/ 0 w 26"/>
                <a:gd name="T29" fmla="*/ 14 h 51"/>
                <a:gd name="T30" fmla="*/ 0 w 26"/>
                <a:gd name="T31" fmla="*/ 11 h 51"/>
                <a:gd name="T32" fmla="*/ 7 w 26"/>
                <a:gd name="T33" fmla="*/ 8 h 51"/>
                <a:gd name="T34" fmla="*/ 11 w 26"/>
                <a:gd name="T35" fmla="*/ 0 h 51"/>
                <a:gd name="T36" fmla="*/ 15 w 26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51">
                  <a:moveTo>
                    <a:pt x="15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9"/>
                    <a:pt x="8" y="40"/>
                    <a:pt x="8" y="41"/>
                  </a:cubicBezTo>
                  <a:cubicBezTo>
                    <a:pt x="8" y="44"/>
                    <a:pt x="9" y="46"/>
                    <a:pt x="13" y="46"/>
                  </a:cubicBezTo>
                  <a:cubicBezTo>
                    <a:pt x="15" y="46"/>
                    <a:pt x="18" y="46"/>
                    <a:pt x="21" y="4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5" y="50"/>
                    <a:pt x="11" y="51"/>
                    <a:pt x="7" y="51"/>
                  </a:cubicBezTo>
                  <a:cubicBezTo>
                    <a:pt x="3" y="51"/>
                    <a:pt x="0" y="48"/>
                    <a:pt x="0" y="43"/>
                  </a:cubicBezTo>
                  <a:cubicBezTo>
                    <a:pt x="0" y="41"/>
                    <a:pt x="0" y="40"/>
                    <a:pt x="1" y="3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="" xmlns:a16="http://schemas.microsoft.com/office/drawing/2014/main" id="{BA6624B5-8CA5-4559-B6DD-7AF706952B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6563" y="6427788"/>
              <a:ext cx="128588" cy="146050"/>
            </a:xfrm>
            <a:custGeom>
              <a:avLst/>
              <a:gdLst>
                <a:gd name="T0" fmla="*/ 38 w 38"/>
                <a:gd name="T1" fmla="*/ 17 h 43"/>
                <a:gd name="T2" fmla="*/ 15 w 38"/>
                <a:gd name="T3" fmla="*/ 43 h 43"/>
                <a:gd name="T4" fmla="*/ 0 w 38"/>
                <a:gd name="T5" fmla="*/ 27 h 43"/>
                <a:gd name="T6" fmla="*/ 23 w 38"/>
                <a:gd name="T7" fmla="*/ 0 h 43"/>
                <a:gd name="T8" fmla="*/ 38 w 38"/>
                <a:gd name="T9" fmla="*/ 17 h 43"/>
                <a:gd name="T10" fmla="*/ 8 w 38"/>
                <a:gd name="T11" fmla="*/ 26 h 43"/>
                <a:gd name="T12" fmla="*/ 16 w 38"/>
                <a:gd name="T13" fmla="*/ 40 h 43"/>
                <a:gd name="T14" fmla="*/ 30 w 38"/>
                <a:gd name="T15" fmla="*/ 17 h 43"/>
                <a:gd name="T16" fmla="*/ 21 w 38"/>
                <a:gd name="T17" fmla="*/ 4 h 43"/>
                <a:gd name="T18" fmla="*/ 8 w 38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43">
                  <a:moveTo>
                    <a:pt x="38" y="17"/>
                  </a:moveTo>
                  <a:cubicBezTo>
                    <a:pt x="38" y="31"/>
                    <a:pt x="28" y="43"/>
                    <a:pt x="15" y="43"/>
                  </a:cubicBezTo>
                  <a:cubicBezTo>
                    <a:pt x="6" y="43"/>
                    <a:pt x="0" y="37"/>
                    <a:pt x="0" y="27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32" y="0"/>
                    <a:pt x="38" y="7"/>
                    <a:pt x="38" y="17"/>
                  </a:cubicBezTo>
                  <a:close/>
                  <a:moveTo>
                    <a:pt x="8" y="26"/>
                  </a:moveTo>
                  <a:cubicBezTo>
                    <a:pt x="8" y="35"/>
                    <a:pt x="11" y="40"/>
                    <a:pt x="16" y="40"/>
                  </a:cubicBezTo>
                  <a:cubicBezTo>
                    <a:pt x="24" y="40"/>
                    <a:pt x="30" y="30"/>
                    <a:pt x="30" y="17"/>
                  </a:cubicBezTo>
                  <a:cubicBezTo>
                    <a:pt x="30" y="8"/>
                    <a:pt x="27" y="4"/>
                    <a:pt x="21" y="4"/>
                  </a:cubicBezTo>
                  <a:cubicBezTo>
                    <a:pt x="14" y="4"/>
                    <a:pt x="8" y="14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9" name="Freeform 10">
              <a:extLst>
                <a:ext uri="{FF2B5EF4-FFF2-40B4-BE49-F238E27FC236}">
                  <a16:creationId xmlns="" xmlns:a16="http://schemas.microsoft.com/office/drawing/2014/main" id="{675825C8-0CDE-4F7F-BEAC-25FFA6994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988" y="6351588"/>
              <a:ext cx="166688" cy="287338"/>
            </a:xfrm>
            <a:custGeom>
              <a:avLst/>
              <a:gdLst>
                <a:gd name="T0" fmla="*/ 37 w 49"/>
                <a:gd name="T1" fmla="*/ 4 h 84"/>
                <a:gd name="T2" fmla="*/ 29 w 49"/>
                <a:gd name="T3" fmla="*/ 24 h 84"/>
                <a:gd name="T4" fmla="*/ 42 w 49"/>
                <a:gd name="T5" fmla="*/ 24 h 84"/>
                <a:gd name="T6" fmla="*/ 42 w 49"/>
                <a:gd name="T7" fmla="*/ 28 h 84"/>
                <a:gd name="T8" fmla="*/ 29 w 49"/>
                <a:gd name="T9" fmla="*/ 28 h 84"/>
                <a:gd name="T10" fmla="*/ 25 w 49"/>
                <a:gd name="T11" fmla="*/ 53 h 84"/>
                <a:gd name="T12" fmla="*/ 19 w 49"/>
                <a:gd name="T13" fmla="*/ 73 h 84"/>
                <a:gd name="T14" fmla="*/ 5 w 49"/>
                <a:gd name="T15" fmla="*/ 84 h 84"/>
                <a:gd name="T16" fmla="*/ 0 w 49"/>
                <a:gd name="T17" fmla="*/ 79 h 84"/>
                <a:gd name="T18" fmla="*/ 2 w 49"/>
                <a:gd name="T19" fmla="*/ 75 h 84"/>
                <a:gd name="T20" fmla="*/ 11 w 49"/>
                <a:gd name="T21" fmla="*/ 78 h 84"/>
                <a:gd name="T22" fmla="*/ 18 w 49"/>
                <a:gd name="T23" fmla="*/ 54 h 84"/>
                <a:gd name="T24" fmla="*/ 22 w 49"/>
                <a:gd name="T25" fmla="*/ 28 h 84"/>
                <a:gd name="T26" fmla="*/ 16 w 49"/>
                <a:gd name="T27" fmla="*/ 29 h 84"/>
                <a:gd name="T28" fmla="*/ 16 w 49"/>
                <a:gd name="T29" fmla="*/ 26 h 84"/>
                <a:gd name="T30" fmla="*/ 23 w 49"/>
                <a:gd name="T31" fmla="*/ 23 h 84"/>
                <a:gd name="T32" fmla="*/ 41 w 49"/>
                <a:gd name="T33" fmla="*/ 0 h 84"/>
                <a:gd name="T34" fmla="*/ 49 w 49"/>
                <a:gd name="T35" fmla="*/ 5 h 84"/>
                <a:gd name="T36" fmla="*/ 44 w 49"/>
                <a:gd name="T37" fmla="*/ 10 h 84"/>
                <a:gd name="T38" fmla="*/ 37 w 49"/>
                <a:gd name="T3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84">
                  <a:moveTo>
                    <a:pt x="37" y="4"/>
                  </a:moveTo>
                  <a:cubicBezTo>
                    <a:pt x="34" y="6"/>
                    <a:pt x="31" y="13"/>
                    <a:pt x="29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63"/>
                    <a:pt x="22" y="68"/>
                    <a:pt x="19" y="73"/>
                  </a:cubicBezTo>
                  <a:cubicBezTo>
                    <a:pt x="14" y="80"/>
                    <a:pt x="9" y="84"/>
                    <a:pt x="5" y="84"/>
                  </a:cubicBezTo>
                  <a:cubicBezTo>
                    <a:pt x="2" y="84"/>
                    <a:pt x="0" y="82"/>
                    <a:pt x="0" y="79"/>
                  </a:cubicBezTo>
                  <a:cubicBezTo>
                    <a:pt x="0" y="77"/>
                    <a:pt x="0" y="76"/>
                    <a:pt x="2" y="75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5" y="74"/>
                    <a:pt x="16" y="69"/>
                    <a:pt x="18" y="54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9"/>
                    <a:pt x="33" y="0"/>
                    <a:pt x="41" y="0"/>
                  </a:cubicBezTo>
                  <a:cubicBezTo>
                    <a:pt x="45" y="0"/>
                    <a:pt x="49" y="2"/>
                    <a:pt x="49" y="5"/>
                  </a:cubicBezTo>
                  <a:cubicBezTo>
                    <a:pt x="49" y="8"/>
                    <a:pt x="47" y="9"/>
                    <a:pt x="44" y="10"/>
                  </a:cubicBezTo>
                  <a:lnTo>
                    <a:pt x="3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="" xmlns:a16="http://schemas.microsoft.com/office/drawing/2014/main" id="{D6374BC4-EBB1-4C14-A1F3-E441683C5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6399213"/>
              <a:ext cx="85725" cy="174625"/>
            </a:xfrm>
            <a:custGeom>
              <a:avLst/>
              <a:gdLst>
                <a:gd name="T0" fmla="*/ 14 w 25"/>
                <a:gd name="T1" fmla="*/ 0 h 51"/>
                <a:gd name="T2" fmla="*/ 13 w 25"/>
                <a:gd name="T3" fmla="*/ 10 h 51"/>
                <a:gd name="T4" fmla="*/ 25 w 25"/>
                <a:gd name="T5" fmla="*/ 10 h 51"/>
                <a:gd name="T6" fmla="*/ 25 w 25"/>
                <a:gd name="T7" fmla="*/ 13 h 51"/>
                <a:gd name="T8" fmla="*/ 12 w 25"/>
                <a:gd name="T9" fmla="*/ 13 h 51"/>
                <a:gd name="T10" fmla="*/ 7 w 25"/>
                <a:gd name="T11" fmla="*/ 37 h 51"/>
                <a:gd name="T12" fmla="*/ 7 w 25"/>
                <a:gd name="T13" fmla="*/ 41 h 51"/>
                <a:gd name="T14" fmla="*/ 12 w 25"/>
                <a:gd name="T15" fmla="*/ 46 h 51"/>
                <a:gd name="T16" fmla="*/ 20 w 25"/>
                <a:gd name="T17" fmla="*/ 44 h 51"/>
                <a:gd name="T18" fmla="*/ 20 w 25"/>
                <a:gd name="T19" fmla="*/ 47 h 51"/>
                <a:gd name="T20" fmla="*/ 7 w 25"/>
                <a:gd name="T21" fmla="*/ 51 h 51"/>
                <a:gd name="T22" fmla="*/ 0 w 25"/>
                <a:gd name="T23" fmla="*/ 43 h 51"/>
                <a:gd name="T24" fmla="*/ 0 w 25"/>
                <a:gd name="T25" fmla="*/ 37 h 51"/>
                <a:gd name="T26" fmla="*/ 5 w 25"/>
                <a:gd name="T27" fmla="*/ 13 h 51"/>
                <a:gd name="T28" fmla="*/ 0 w 25"/>
                <a:gd name="T29" fmla="*/ 14 h 51"/>
                <a:gd name="T30" fmla="*/ 0 w 25"/>
                <a:gd name="T31" fmla="*/ 11 h 51"/>
                <a:gd name="T32" fmla="*/ 6 w 25"/>
                <a:gd name="T33" fmla="*/ 8 h 51"/>
                <a:gd name="T34" fmla="*/ 10 w 25"/>
                <a:gd name="T35" fmla="*/ 0 h 51"/>
                <a:gd name="T36" fmla="*/ 14 w 25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1">
                  <a:moveTo>
                    <a:pt x="14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9"/>
                    <a:pt x="7" y="40"/>
                    <a:pt x="7" y="41"/>
                  </a:cubicBezTo>
                  <a:cubicBezTo>
                    <a:pt x="7" y="44"/>
                    <a:pt x="9" y="46"/>
                    <a:pt x="12" y="46"/>
                  </a:cubicBezTo>
                  <a:cubicBezTo>
                    <a:pt x="14" y="46"/>
                    <a:pt x="17" y="46"/>
                    <a:pt x="20" y="44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4" y="50"/>
                    <a:pt x="10" y="51"/>
                    <a:pt x="7" y="51"/>
                  </a:cubicBezTo>
                  <a:cubicBezTo>
                    <a:pt x="2" y="51"/>
                    <a:pt x="0" y="48"/>
                    <a:pt x="0" y="43"/>
                  </a:cubicBezTo>
                  <a:cubicBezTo>
                    <a:pt x="0" y="41"/>
                    <a:pt x="0" y="40"/>
                    <a:pt x="0" y="3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1" name="Freeform 12">
              <a:extLst>
                <a:ext uri="{FF2B5EF4-FFF2-40B4-BE49-F238E27FC236}">
                  <a16:creationId xmlns="" xmlns:a16="http://schemas.microsoft.com/office/drawing/2014/main" id="{00263A96-249F-4D79-B12B-BD221EA8D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351588"/>
              <a:ext cx="146050" cy="222250"/>
            </a:xfrm>
            <a:custGeom>
              <a:avLst/>
              <a:gdLst>
                <a:gd name="T0" fmla="*/ 21 w 43"/>
                <a:gd name="T1" fmla="*/ 0 h 65"/>
                <a:gd name="T2" fmla="*/ 17 w 43"/>
                <a:gd name="T3" fmla="*/ 15 h 65"/>
                <a:gd name="T4" fmla="*/ 14 w 43"/>
                <a:gd name="T5" fmla="*/ 30 h 65"/>
                <a:gd name="T6" fmla="*/ 31 w 43"/>
                <a:gd name="T7" fmla="*/ 22 h 65"/>
                <a:gd name="T8" fmla="*/ 39 w 43"/>
                <a:gd name="T9" fmla="*/ 29 h 65"/>
                <a:gd name="T10" fmla="*/ 37 w 43"/>
                <a:gd name="T11" fmla="*/ 37 h 65"/>
                <a:gd name="T12" fmla="*/ 34 w 43"/>
                <a:gd name="T13" fmla="*/ 51 h 65"/>
                <a:gd name="T14" fmla="*/ 33 w 43"/>
                <a:gd name="T15" fmla="*/ 56 h 65"/>
                <a:gd name="T16" fmla="*/ 38 w 43"/>
                <a:gd name="T17" fmla="*/ 61 h 65"/>
                <a:gd name="T18" fmla="*/ 43 w 43"/>
                <a:gd name="T19" fmla="*/ 60 h 65"/>
                <a:gd name="T20" fmla="*/ 43 w 43"/>
                <a:gd name="T21" fmla="*/ 62 h 65"/>
                <a:gd name="T22" fmla="*/ 32 w 43"/>
                <a:gd name="T23" fmla="*/ 65 h 65"/>
                <a:gd name="T24" fmla="*/ 26 w 43"/>
                <a:gd name="T25" fmla="*/ 60 h 65"/>
                <a:gd name="T26" fmla="*/ 26 w 43"/>
                <a:gd name="T27" fmla="*/ 55 h 65"/>
                <a:gd name="T28" fmla="*/ 30 w 43"/>
                <a:gd name="T29" fmla="*/ 39 h 65"/>
                <a:gd name="T30" fmla="*/ 31 w 43"/>
                <a:gd name="T31" fmla="*/ 33 h 65"/>
                <a:gd name="T32" fmla="*/ 27 w 43"/>
                <a:gd name="T33" fmla="*/ 27 h 65"/>
                <a:gd name="T34" fmla="*/ 13 w 43"/>
                <a:gd name="T35" fmla="*/ 35 h 65"/>
                <a:gd name="T36" fmla="*/ 8 w 43"/>
                <a:gd name="T37" fmla="*/ 65 h 65"/>
                <a:gd name="T38" fmla="*/ 0 w 43"/>
                <a:gd name="T39" fmla="*/ 65 h 65"/>
                <a:gd name="T40" fmla="*/ 12 w 43"/>
                <a:gd name="T41" fmla="*/ 6 h 65"/>
                <a:gd name="T42" fmla="*/ 4 w 43"/>
                <a:gd name="T43" fmla="*/ 5 h 65"/>
                <a:gd name="T44" fmla="*/ 4 w 43"/>
                <a:gd name="T45" fmla="*/ 2 h 65"/>
                <a:gd name="T46" fmla="*/ 18 w 43"/>
                <a:gd name="T47" fmla="*/ 0 h 65"/>
                <a:gd name="T48" fmla="*/ 21 w 43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65">
                  <a:moveTo>
                    <a:pt x="21" y="0"/>
                  </a:moveTo>
                  <a:cubicBezTo>
                    <a:pt x="19" y="6"/>
                    <a:pt x="18" y="10"/>
                    <a:pt x="17" y="15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2" y="24"/>
                    <a:pt x="27" y="22"/>
                    <a:pt x="31" y="22"/>
                  </a:cubicBezTo>
                  <a:cubicBezTo>
                    <a:pt x="36" y="22"/>
                    <a:pt x="39" y="25"/>
                    <a:pt x="39" y="29"/>
                  </a:cubicBezTo>
                  <a:cubicBezTo>
                    <a:pt x="39" y="31"/>
                    <a:pt x="38" y="33"/>
                    <a:pt x="37" y="37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3"/>
                    <a:pt x="33" y="55"/>
                    <a:pt x="33" y="56"/>
                  </a:cubicBezTo>
                  <a:cubicBezTo>
                    <a:pt x="33" y="59"/>
                    <a:pt x="35" y="61"/>
                    <a:pt x="38" y="61"/>
                  </a:cubicBezTo>
                  <a:cubicBezTo>
                    <a:pt x="39" y="61"/>
                    <a:pt x="41" y="60"/>
                    <a:pt x="43" y="60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4"/>
                    <a:pt x="35" y="65"/>
                    <a:pt x="32" y="65"/>
                  </a:cubicBezTo>
                  <a:cubicBezTo>
                    <a:pt x="28" y="65"/>
                    <a:pt x="26" y="63"/>
                    <a:pt x="26" y="60"/>
                  </a:cubicBezTo>
                  <a:cubicBezTo>
                    <a:pt x="26" y="58"/>
                    <a:pt x="26" y="57"/>
                    <a:pt x="26" y="55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6"/>
                    <a:pt x="31" y="34"/>
                    <a:pt x="31" y="33"/>
                  </a:cubicBezTo>
                  <a:cubicBezTo>
                    <a:pt x="31" y="29"/>
                    <a:pt x="29" y="27"/>
                    <a:pt x="27" y="27"/>
                  </a:cubicBezTo>
                  <a:cubicBezTo>
                    <a:pt x="23" y="27"/>
                    <a:pt x="19" y="30"/>
                    <a:pt x="13" y="3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2" name="Freeform 13">
              <a:extLst>
                <a:ext uri="{FF2B5EF4-FFF2-40B4-BE49-F238E27FC236}">
                  <a16:creationId xmlns="" xmlns:a16="http://schemas.microsoft.com/office/drawing/2014/main" id="{81476A8E-4AE7-49AA-B9E3-B59BA939FA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3775" y="6427788"/>
              <a:ext cx="104775" cy="146050"/>
            </a:xfrm>
            <a:custGeom>
              <a:avLst/>
              <a:gdLst>
                <a:gd name="T0" fmla="*/ 30 w 31"/>
                <a:gd name="T1" fmla="*/ 35 h 43"/>
                <a:gd name="T2" fmla="*/ 13 w 31"/>
                <a:gd name="T3" fmla="*/ 43 h 43"/>
                <a:gd name="T4" fmla="*/ 0 w 31"/>
                <a:gd name="T5" fmla="*/ 27 h 43"/>
                <a:gd name="T6" fmla="*/ 11 w 31"/>
                <a:gd name="T7" fmla="*/ 5 h 43"/>
                <a:gd name="T8" fmla="*/ 22 w 31"/>
                <a:gd name="T9" fmla="*/ 0 h 43"/>
                <a:gd name="T10" fmla="*/ 31 w 31"/>
                <a:gd name="T11" fmla="*/ 9 h 43"/>
                <a:gd name="T12" fmla="*/ 7 w 31"/>
                <a:gd name="T13" fmla="*/ 23 h 43"/>
                <a:gd name="T14" fmla="*/ 7 w 31"/>
                <a:gd name="T15" fmla="*/ 27 h 43"/>
                <a:gd name="T16" fmla="*/ 16 w 31"/>
                <a:gd name="T17" fmla="*/ 38 h 43"/>
                <a:gd name="T18" fmla="*/ 30 w 31"/>
                <a:gd name="T19" fmla="*/ 31 h 43"/>
                <a:gd name="T20" fmla="*/ 30 w 31"/>
                <a:gd name="T21" fmla="*/ 35 h 43"/>
                <a:gd name="T22" fmla="*/ 20 w 31"/>
                <a:gd name="T23" fmla="*/ 17 h 43"/>
                <a:gd name="T24" fmla="*/ 25 w 31"/>
                <a:gd name="T25" fmla="*/ 9 h 43"/>
                <a:gd name="T26" fmla="*/ 20 w 31"/>
                <a:gd name="T27" fmla="*/ 4 h 43"/>
                <a:gd name="T28" fmla="*/ 8 w 31"/>
                <a:gd name="T29" fmla="*/ 20 h 43"/>
                <a:gd name="T30" fmla="*/ 20 w 31"/>
                <a:gd name="T3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3">
                  <a:moveTo>
                    <a:pt x="30" y="35"/>
                  </a:moveTo>
                  <a:cubicBezTo>
                    <a:pt x="24" y="41"/>
                    <a:pt x="19" y="43"/>
                    <a:pt x="13" y="43"/>
                  </a:cubicBezTo>
                  <a:cubicBezTo>
                    <a:pt x="5" y="43"/>
                    <a:pt x="0" y="37"/>
                    <a:pt x="0" y="27"/>
                  </a:cubicBezTo>
                  <a:cubicBezTo>
                    <a:pt x="0" y="18"/>
                    <a:pt x="4" y="10"/>
                    <a:pt x="11" y="5"/>
                  </a:cubicBezTo>
                  <a:cubicBezTo>
                    <a:pt x="14" y="2"/>
                    <a:pt x="19" y="0"/>
                    <a:pt x="22" y="0"/>
                  </a:cubicBezTo>
                  <a:cubicBezTo>
                    <a:pt x="28" y="0"/>
                    <a:pt x="31" y="4"/>
                    <a:pt x="31" y="9"/>
                  </a:cubicBezTo>
                  <a:cubicBezTo>
                    <a:pt x="31" y="17"/>
                    <a:pt x="23" y="22"/>
                    <a:pt x="7" y="23"/>
                  </a:cubicBezTo>
                  <a:cubicBezTo>
                    <a:pt x="7" y="24"/>
                    <a:pt x="7" y="26"/>
                    <a:pt x="7" y="27"/>
                  </a:cubicBezTo>
                  <a:cubicBezTo>
                    <a:pt x="7" y="34"/>
                    <a:pt x="10" y="38"/>
                    <a:pt x="16" y="38"/>
                  </a:cubicBezTo>
                  <a:cubicBezTo>
                    <a:pt x="20" y="38"/>
                    <a:pt x="25" y="36"/>
                    <a:pt x="30" y="31"/>
                  </a:cubicBezTo>
                  <a:lnTo>
                    <a:pt x="30" y="35"/>
                  </a:lnTo>
                  <a:close/>
                  <a:moveTo>
                    <a:pt x="20" y="17"/>
                  </a:moveTo>
                  <a:cubicBezTo>
                    <a:pt x="23" y="14"/>
                    <a:pt x="25" y="12"/>
                    <a:pt x="25" y="9"/>
                  </a:cubicBezTo>
                  <a:cubicBezTo>
                    <a:pt x="25" y="6"/>
                    <a:pt x="23" y="4"/>
                    <a:pt x="20" y="4"/>
                  </a:cubicBezTo>
                  <a:cubicBezTo>
                    <a:pt x="15" y="4"/>
                    <a:pt x="10" y="10"/>
                    <a:pt x="8" y="20"/>
                  </a:cubicBezTo>
                  <a:cubicBezTo>
                    <a:pt x="13" y="20"/>
                    <a:pt x="17" y="19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3" name="Freeform 14">
              <a:extLst>
                <a:ext uri="{FF2B5EF4-FFF2-40B4-BE49-F238E27FC236}">
                  <a16:creationId xmlns="" xmlns:a16="http://schemas.microsoft.com/office/drawing/2014/main" id="{DFF805B7-7ED2-44ED-ACA7-D18573B5C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6813" y="6369050"/>
              <a:ext cx="169863" cy="204788"/>
            </a:xfrm>
            <a:custGeom>
              <a:avLst/>
              <a:gdLst>
                <a:gd name="T0" fmla="*/ 28 w 50"/>
                <a:gd name="T1" fmla="*/ 0 h 60"/>
                <a:gd name="T2" fmla="*/ 43 w 50"/>
                <a:gd name="T3" fmla="*/ 3 h 60"/>
                <a:gd name="T4" fmla="*/ 50 w 50"/>
                <a:gd name="T5" fmla="*/ 15 h 60"/>
                <a:gd name="T6" fmla="*/ 23 w 50"/>
                <a:gd name="T7" fmla="*/ 37 h 60"/>
                <a:gd name="T8" fmla="*/ 18 w 50"/>
                <a:gd name="T9" fmla="*/ 37 h 60"/>
                <a:gd name="T10" fmla="*/ 14 w 50"/>
                <a:gd name="T11" fmla="*/ 54 h 60"/>
                <a:gd name="T12" fmla="*/ 15 w 50"/>
                <a:gd name="T13" fmla="*/ 56 h 60"/>
                <a:gd name="T14" fmla="*/ 21 w 50"/>
                <a:gd name="T15" fmla="*/ 56 h 60"/>
                <a:gd name="T16" fmla="*/ 21 w 50"/>
                <a:gd name="T17" fmla="*/ 60 h 60"/>
                <a:gd name="T18" fmla="*/ 0 w 50"/>
                <a:gd name="T19" fmla="*/ 60 h 60"/>
                <a:gd name="T20" fmla="*/ 0 w 50"/>
                <a:gd name="T21" fmla="*/ 56 h 60"/>
                <a:gd name="T22" fmla="*/ 5 w 50"/>
                <a:gd name="T23" fmla="*/ 56 h 60"/>
                <a:gd name="T24" fmla="*/ 7 w 50"/>
                <a:gd name="T25" fmla="*/ 54 h 60"/>
                <a:gd name="T26" fmla="*/ 16 w 50"/>
                <a:gd name="T27" fmla="*/ 6 h 60"/>
                <a:gd name="T28" fmla="*/ 15 w 50"/>
                <a:gd name="T29" fmla="*/ 4 h 60"/>
                <a:gd name="T30" fmla="*/ 10 w 50"/>
                <a:gd name="T31" fmla="*/ 4 h 60"/>
                <a:gd name="T32" fmla="*/ 10 w 50"/>
                <a:gd name="T33" fmla="*/ 0 h 60"/>
                <a:gd name="T34" fmla="*/ 28 w 50"/>
                <a:gd name="T35" fmla="*/ 0 h 60"/>
                <a:gd name="T36" fmla="*/ 18 w 50"/>
                <a:gd name="T37" fmla="*/ 33 h 60"/>
                <a:gd name="T38" fmla="*/ 22 w 50"/>
                <a:gd name="T39" fmla="*/ 33 h 60"/>
                <a:gd name="T40" fmla="*/ 42 w 50"/>
                <a:gd name="T41" fmla="*/ 16 h 60"/>
                <a:gd name="T42" fmla="*/ 28 w 50"/>
                <a:gd name="T43" fmla="*/ 4 h 60"/>
                <a:gd name="T44" fmla="*/ 24 w 50"/>
                <a:gd name="T45" fmla="*/ 4 h 60"/>
                <a:gd name="T46" fmla="*/ 18 w 50"/>
                <a:gd name="T47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60">
                  <a:moveTo>
                    <a:pt x="28" y="0"/>
                  </a:moveTo>
                  <a:cubicBezTo>
                    <a:pt x="36" y="0"/>
                    <a:pt x="40" y="1"/>
                    <a:pt x="43" y="3"/>
                  </a:cubicBezTo>
                  <a:cubicBezTo>
                    <a:pt x="48" y="5"/>
                    <a:pt x="50" y="9"/>
                    <a:pt x="50" y="15"/>
                  </a:cubicBezTo>
                  <a:cubicBezTo>
                    <a:pt x="50" y="28"/>
                    <a:pt x="39" y="37"/>
                    <a:pt x="23" y="37"/>
                  </a:cubicBezTo>
                  <a:cubicBezTo>
                    <a:pt x="22" y="37"/>
                    <a:pt x="21" y="37"/>
                    <a:pt x="18" y="37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28" y="0"/>
                  </a:lnTo>
                  <a:close/>
                  <a:moveTo>
                    <a:pt x="18" y="33"/>
                  </a:moveTo>
                  <a:cubicBezTo>
                    <a:pt x="20" y="33"/>
                    <a:pt x="21" y="33"/>
                    <a:pt x="22" y="33"/>
                  </a:cubicBezTo>
                  <a:cubicBezTo>
                    <a:pt x="35" y="33"/>
                    <a:pt x="42" y="27"/>
                    <a:pt x="42" y="16"/>
                  </a:cubicBezTo>
                  <a:cubicBezTo>
                    <a:pt x="42" y="8"/>
                    <a:pt x="37" y="4"/>
                    <a:pt x="28" y="4"/>
                  </a:cubicBezTo>
                  <a:cubicBezTo>
                    <a:pt x="27" y="4"/>
                    <a:pt x="27" y="4"/>
                    <a:pt x="24" y="4"/>
                  </a:cubicBezTo>
                  <a:lnTo>
                    <a:pt x="1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Freeform 15">
              <a:extLst>
                <a:ext uri="{FF2B5EF4-FFF2-40B4-BE49-F238E27FC236}">
                  <a16:creationId xmlns="" xmlns:a16="http://schemas.microsoft.com/office/drawing/2014/main" id="{A1B7B33A-AD29-4557-BF6C-02DA38325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6427788"/>
              <a:ext cx="206375" cy="146050"/>
            </a:xfrm>
            <a:custGeom>
              <a:avLst/>
              <a:gdLst>
                <a:gd name="T0" fmla="*/ 13 w 61"/>
                <a:gd name="T1" fmla="*/ 0 h 43"/>
                <a:gd name="T2" fmla="*/ 15 w 61"/>
                <a:gd name="T3" fmla="*/ 35 h 43"/>
                <a:gd name="T4" fmla="*/ 31 w 61"/>
                <a:gd name="T5" fmla="*/ 2 h 43"/>
                <a:gd name="T6" fmla="*/ 37 w 61"/>
                <a:gd name="T7" fmla="*/ 1 h 43"/>
                <a:gd name="T8" fmla="*/ 39 w 61"/>
                <a:gd name="T9" fmla="*/ 36 h 43"/>
                <a:gd name="T10" fmla="*/ 43 w 61"/>
                <a:gd name="T11" fmla="*/ 30 h 43"/>
                <a:gd name="T12" fmla="*/ 53 w 61"/>
                <a:gd name="T13" fmla="*/ 12 h 43"/>
                <a:gd name="T14" fmla="*/ 52 w 61"/>
                <a:gd name="T15" fmla="*/ 2 h 43"/>
                <a:gd name="T16" fmla="*/ 56 w 61"/>
                <a:gd name="T17" fmla="*/ 0 h 43"/>
                <a:gd name="T18" fmla="*/ 61 w 61"/>
                <a:gd name="T19" fmla="*/ 5 h 43"/>
                <a:gd name="T20" fmla="*/ 38 w 61"/>
                <a:gd name="T21" fmla="*/ 43 h 43"/>
                <a:gd name="T22" fmla="*/ 33 w 61"/>
                <a:gd name="T23" fmla="*/ 43 h 43"/>
                <a:gd name="T24" fmla="*/ 31 w 61"/>
                <a:gd name="T25" fmla="*/ 12 h 43"/>
                <a:gd name="T26" fmla="*/ 14 w 61"/>
                <a:gd name="T27" fmla="*/ 43 h 43"/>
                <a:gd name="T28" fmla="*/ 8 w 61"/>
                <a:gd name="T29" fmla="*/ 43 h 43"/>
                <a:gd name="T30" fmla="*/ 9 w 61"/>
                <a:gd name="T31" fmla="*/ 41 h 43"/>
                <a:gd name="T32" fmla="*/ 7 w 61"/>
                <a:gd name="T33" fmla="*/ 6 h 43"/>
                <a:gd name="T34" fmla="*/ 0 w 61"/>
                <a:gd name="T35" fmla="*/ 5 h 43"/>
                <a:gd name="T36" fmla="*/ 0 w 61"/>
                <a:gd name="T37" fmla="*/ 3 h 43"/>
                <a:gd name="T38" fmla="*/ 10 w 61"/>
                <a:gd name="T39" fmla="*/ 0 h 43"/>
                <a:gd name="T40" fmla="*/ 13 w 61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43">
                  <a:moveTo>
                    <a:pt x="13" y="0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25" y="16"/>
                    <a:pt x="27" y="12"/>
                    <a:pt x="31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2"/>
                    <a:pt x="38" y="21"/>
                    <a:pt x="39" y="36"/>
                  </a:cubicBezTo>
                  <a:cubicBezTo>
                    <a:pt x="41" y="33"/>
                    <a:pt x="42" y="32"/>
                    <a:pt x="43" y="30"/>
                  </a:cubicBezTo>
                  <a:cubicBezTo>
                    <a:pt x="48" y="23"/>
                    <a:pt x="52" y="17"/>
                    <a:pt x="53" y="1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1"/>
                    <a:pt x="54" y="0"/>
                    <a:pt x="56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11"/>
                    <a:pt x="56" y="19"/>
                    <a:pt x="38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20"/>
                    <a:pt x="23" y="26"/>
                    <a:pt x="14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Freeform 16">
              <a:extLst>
                <a:ext uri="{FF2B5EF4-FFF2-40B4-BE49-F238E27FC236}">
                  <a16:creationId xmlns="" xmlns:a16="http://schemas.microsoft.com/office/drawing/2014/main" id="{311765E9-33F1-4CA0-AB17-4B729DF56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8" y="6365875"/>
              <a:ext cx="173038" cy="211138"/>
            </a:xfrm>
            <a:custGeom>
              <a:avLst/>
              <a:gdLst>
                <a:gd name="T0" fmla="*/ 49 w 51"/>
                <a:gd name="T1" fmla="*/ 17 h 62"/>
                <a:gd name="T2" fmla="*/ 45 w 51"/>
                <a:gd name="T3" fmla="*/ 17 h 62"/>
                <a:gd name="T4" fmla="*/ 45 w 51"/>
                <a:gd name="T5" fmla="*/ 9 h 62"/>
                <a:gd name="T6" fmla="*/ 44 w 51"/>
                <a:gd name="T7" fmla="*/ 7 h 62"/>
                <a:gd name="T8" fmla="*/ 35 w 51"/>
                <a:gd name="T9" fmla="*/ 5 h 62"/>
                <a:gd name="T10" fmla="*/ 9 w 51"/>
                <a:gd name="T11" fmla="*/ 38 h 62"/>
                <a:gd name="T12" fmla="*/ 27 w 51"/>
                <a:gd name="T13" fmla="*/ 57 h 62"/>
                <a:gd name="T14" fmla="*/ 34 w 51"/>
                <a:gd name="T15" fmla="*/ 56 h 62"/>
                <a:gd name="T16" fmla="*/ 36 w 51"/>
                <a:gd name="T17" fmla="*/ 55 h 62"/>
                <a:gd name="T18" fmla="*/ 40 w 51"/>
                <a:gd name="T19" fmla="*/ 45 h 62"/>
                <a:gd name="T20" fmla="*/ 44 w 51"/>
                <a:gd name="T21" fmla="*/ 45 h 62"/>
                <a:gd name="T22" fmla="*/ 41 w 51"/>
                <a:gd name="T23" fmla="*/ 59 h 62"/>
                <a:gd name="T24" fmla="*/ 24 w 51"/>
                <a:gd name="T25" fmla="*/ 62 h 62"/>
                <a:gd name="T26" fmla="*/ 0 w 51"/>
                <a:gd name="T27" fmla="*/ 37 h 62"/>
                <a:gd name="T28" fmla="*/ 35 w 51"/>
                <a:gd name="T29" fmla="*/ 0 h 62"/>
                <a:gd name="T30" fmla="*/ 51 w 51"/>
                <a:gd name="T31" fmla="*/ 3 h 62"/>
                <a:gd name="T32" fmla="*/ 49 w 51"/>
                <a:gd name="T33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62">
                  <a:moveTo>
                    <a:pt x="49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1" y="5"/>
                    <a:pt x="39" y="5"/>
                    <a:pt x="35" y="5"/>
                  </a:cubicBezTo>
                  <a:cubicBezTo>
                    <a:pt x="20" y="5"/>
                    <a:pt x="9" y="19"/>
                    <a:pt x="9" y="38"/>
                  </a:cubicBezTo>
                  <a:cubicBezTo>
                    <a:pt x="9" y="50"/>
                    <a:pt x="15" y="57"/>
                    <a:pt x="27" y="57"/>
                  </a:cubicBezTo>
                  <a:cubicBezTo>
                    <a:pt x="29" y="57"/>
                    <a:pt x="31" y="57"/>
                    <a:pt x="34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4" y="61"/>
                    <a:pt x="29" y="62"/>
                    <a:pt x="24" y="62"/>
                  </a:cubicBezTo>
                  <a:cubicBezTo>
                    <a:pt x="9" y="62"/>
                    <a:pt x="0" y="52"/>
                    <a:pt x="0" y="37"/>
                  </a:cubicBezTo>
                  <a:cubicBezTo>
                    <a:pt x="0" y="17"/>
                    <a:pt x="16" y="0"/>
                    <a:pt x="35" y="0"/>
                  </a:cubicBezTo>
                  <a:cubicBezTo>
                    <a:pt x="40" y="0"/>
                    <a:pt x="45" y="1"/>
                    <a:pt x="51" y="3"/>
                  </a:cubicBezTo>
                  <a:lnTo>
                    <a:pt x="4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6" name="Freeform 17">
              <a:extLst>
                <a:ext uri="{FF2B5EF4-FFF2-40B4-BE49-F238E27FC236}">
                  <a16:creationId xmlns="" xmlns:a16="http://schemas.microsoft.com/office/drawing/2014/main" id="{F99E3904-4AE2-408B-B721-A38322FF2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813" y="6427788"/>
              <a:ext cx="146050" cy="146050"/>
            </a:xfrm>
            <a:custGeom>
              <a:avLst/>
              <a:gdLst>
                <a:gd name="T0" fmla="*/ 15 w 43"/>
                <a:gd name="T1" fmla="*/ 0 h 43"/>
                <a:gd name="T2" fmla="*/ 14 w 43"/>
                <a:gd name="T3" fmla="*/ 9 h 43"/>
                <a:gd name="T4" fmla="*/ 31 w 43"/>
                <a:gd name="T5" fmla="*/ 0 h 43"/>
                <a:gd name="T6" fmla="*/ 38 w 43"/>
                <a:gd name="T7" fmla="*/ 7 h 43"/>
                <a:gd name="T8" fmla="*/ 37 w 43"/>
                <a:gd name="T9" fmla="*/ 15 h 43"/>
                <a:gd name="T10" fmla="*/ 34 w 43"/>
                <a:gd name="T11" fmla="*/ 29 h 43"/>
                <a:gd name="T12" fmla="*/ 33 w 43"/>
                <a:gd name="T13" fmla="*/ 34 h 43"/>
                <a:gd name="T14" fmla="*/ 38 w 43"/>
                <a:gd name="T15" fmla="*/ 39 h 43"/>
                <a:gd name="T16" fmla="*/ 43 w 43"/>
                <a:gd name="T17" fmla="*/ 38 h 43"/>
                <a:gd name="T18" fmla="*/ 43 w 43"/>
                <a:gd name="T19" fmla="*/ 40 h 43"/>
                <a:gd name="T20" fmla="*/ 32 w 43"/>
                <a:gd name="T21" fmla="*/ 43 h 43"/>
                <a:gd name="T22" fmla="*/ 26 w 43"/>
                <a:gd name="T23" fmla="*/ 38 h 43"/>
                <a:gd name="T24" fmla="*/ 26 w 43"/>
                <a:gd name="T25" fmla="*/ 33 h 43"/>
                <a:gd name="T26" fmla="*/ 30 w 43"/>
                <a:gd name="T27" fmla="*/ 17 h 43"/>
                <a:gd name="T28" fmla="*/ 31 w 43"/>
                <a:gd name="T29" fmla="*/ 11 h 43"/>
                <a:gd name="T30" fmla="*/ 26 w 43"/>
                <a:gd name="T31" fmla="*/ 5 h 43"/>
                <a:gd name="T32" fmla="*/ 13 w 43"/>
                <a:gd name="T33" fmla="*/ 13 h 43"/>
                <a:gd name="T34" fmla="*/ 8 w 43"/>
                <a:gd name="T35" fmla="*/ 43 h 43"/>
                <a:gd name="T36" fmla="*/ 0 w 43"/>
                <a:gd name="T37" fmla="*/ 43 h 43"/>
                <a:gd name="T38" fmla="*/ 7 w 43"/>
                <a:gd name="T39" fmla="*/ 7 h 43"/>
                <a:gd name="T40" fmla="*/ 0 w 43"/>
                <a:gd name="T41" fmla="*/ 5 h 43"/>
                <a:gd name="T42" fmla="*/ 0 w 43"/>
                <a:gd name="T43" fmla="*/ 3 h 43"/>
                <a:gd name="T44" fmla="*/ 13 w 43"/>
                <a:gd name="T45" fmla="*/ 0 h 43"/>
                <a:gd name="T46" fmla="*/ 15 w 43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43">
                  <a:moveTo>
                    <a:pt x="15" y="0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22" y="2"/>
                    <a:pt x="26" y="0"/>
                    <a:pt x="31" y="0"/>
                  </a:cubicBezTo>
                  <a:cubicBezTo>
                    <a:pt x="35" y="0"/>
                    <a:pt x="38" y="3"/>
                    <a:pt x="38" y="7"/>
                  </a:cubicBezTo>
                  <a:cubicBezTo>
                    <a:pt x="38" y="9"/>
                    <a:pt x="38" y="10"/>
                    <a:pt x="37" y="1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7"/>
                    <a:pt x="35" y="39"/>
                    <a:pt x="38" y="39"/>
                  </a:cubicBezTo>
                  <a:cubicBezTo>
                    <a:pt x="39" y="39"/>
                    <a:pt x="40" y="38"/>
                    <a:pt x="43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7" y="43"/>
                    <a:pt x="35" y="43"/>
                    <a:pt x="32" y="43"/>
                  </a:cubicBezTo>
                  <a:cubicBezTo>
                    <a:pt x="28" y="43"/>
                    <a:pt x="26" y="41"/>
                    <a:pt x="26" y="38"/>
                  </a:cubicBezTo>
                  <a:cubicBezTo>
                    <a:pt x="26" y="37"/>
                    <a:pt x="26" y="35"/>
                    <a:pt x="26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5"/>
                    <a:pt x="31" y="12"/>
                    <a:pt x="31" y="11"/>
                  </a:cubicBezTo>
                  <a:cubicBezTo>
                    <a:pt x="31" y="7"/>
                    <a:pt x="29" y="5"/>
                    <a:pt x="26" y="5"/>
                  </a:cubicBezTo>
                  <a:cubicBezTo>
                    <a:pt x="23" y="5"/>
                    <a:pt x="19" y="8"/>
                    <a:pt x="13" y="1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7" name="Freeform 18">
              <a:extLst>
                <a:ext uri="{FF2B5EF4-FFF2-40B4-BE49-F238E27FC236}">
                  <a16:creationId xmlns="" xmlns:a16="http://schemas.microsoft.com/office/drawing/2014/main" id="{74E912EB-A934-4433-AF7F-744D9DA006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3738" y="6427788"/>
              <a:ext cx="106363" cy="146050"/>
            </a:xfrm>
            <a:custGeom>
              <a:avLst/>
              <a:gdLst>
                <a:gd name="T0" fmla="*/ 30 w 31"/>
                <a:gd name="T1" fmla="*/ 35 h 43"/>
                <a:gd name="T2" fmla="*/ 13 w 31"/>
                <a:gd name="T3" fmla="*/ 43 h 43"/>
                <a:gd name="T4" fmla="*/ 0 w 31"/>
                <a:gd name="T5" fmla="*/ 27 h 43"/>
                <a:gd name="T6" fmla="*/ 10 w 31"/>
                <a:gd name="T7" fmla="*/ 5 h 43"/>
                <a:gd name="T8" fmla="*/ 22 w 31"/>
                <a:gd name="T9" fmla="*/ 0 h 43"/>
                <a:gd name="T10" fmla="*/ 31 w 31"/>
                <a:gd name="T11" fmla="*/ 9 h 43"/>
                <a:gd name="T12" fmla="*/ 7 w 31"/>
                <a:gd name="T13" fmla="*/ 23 h 43"/>
                <a:gd name="T14" fmla="*/ 7 w 31"/>
                <a:gd name="T15" fmla="*/ 27 h 43"/>
                <a:gd name="T16" fmla="*/ 16 w 31"/>
                <a:gd name="T17" fmla="*/ 38 h 43"/>
                <a:gd name="T18" fmla="*/ 30 w 31"/>
                <a:gd name="T19" fmla="*/ 31 h 43"/>
                <a:gd name="T20" fmla="*/ 30 w 31"/>
                <a:gd name="T21" fmla="*/ 35 h 43"/>
                <a:gd name="T22" fmla="*/ 19 w 31"/>
                <a:gd name="T23" fmla="*/ 17 h 43"/>
                <a:gd name="T24" fmla="*/ 25 w 31"/>
                <a:gd name="T25" fmla="*/ 9 h 43"/>
                <a:gd name="T26" fmla="*/ 20 w 31"/>
                <a:gd name="T27" fmla="*/ 4 h 43"/>
                <a:gd name="T28" fmla="*/ 7 w 31"/>
                <a:gd name="T29" fmla="*/ 20 h 43"/>
                <a:gd name="T30" fmla="*/ 19 w 31"/>
                <a:gd name="T3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3">
                  <a:moveTo>
                    <a:pt x="30" y="35"/>
                  </a:moveTo>
                  <a:cubicBezTo>
                    <a:pt x="24" y="41"/>
                    <a:pt x="19" y="43"/>
                    <a:pt x="13" y="43"/>
                  </a:cubicBezTo>
                  <a:cubicBezTo>
                    <a:pt x="5" y="43"/>
                    <a:pt x="0" y="37"/>
                    <a:pt x="0" y="27"/>
                  </a:cubicBezTo>
                  <a:cubicBezTo>
                    <a:pt x="0" y="18"/>
                    <a:pt x="4" y="10"/>
                    <a:pt x="10" y="5"/>
                  </a:cubicBezTo>
                  <a:cubicBezTo>
                    <a:pt x="14" y="2"/>
                    <a:pt x="18" y="0"/>
                    <a:pt x="22" y="0"/>
                  </a:cubicBezTo>
                  <a:cubicBezTo>
                    <a:pt x="27" y="0"/>
                    <a:pt x="31" y="4"/>
                    <a:pt x="31" y="9"/>
                  </a:cubicBezTo>
                  <a:cubicBezTo>
                    <a:pt x="31" y="17"/>
                    <a:pt x="22" y="22"/>
                    <a:pt x="7" y="23"/>
                  </a:cubicBezTo>
                  <a:cubicBezTo>
                    <a:pt x="7" y="24"/>
                    <a:pt x="7" y="26"/>
                    <a:pt x="7" y="27"/>
                  </a:cubicBezTo>
                  <a:cubicBezTo>
                    <a:pt x="7" y="34"/>
                    <a:pt x="10" y="38"/>
                    <a:pt x="16" y="38"/>
                  </a:cubicBezTo>
                  <a:cubicBezTo>
                    <a:pt x="20" y="38"/>
                    <a:pt x="24" y="36"/>
                    <a:pt x="30" y="31"/>
                  </a:cubicBezTo>
                  <a:lnTo>
                    <a:pt x="30" y="35"/>
                  </a:lnTo>
                  <a:close/>
                  <a:moveTo>
                    <a:pt x="19" y="17"/>
                  </a:moveTo>
                  <a:cubicBezTo>
                    <a:pt x="23" y="14"/>
                    <a:pt x="25" y="12"/>
                    <a:pt x="25" y="9"/>
                  </a:cubicBezTo>
                  <a:cubicBezTo>
                    <a:pt x="25" y="6"/>
                    <a:pt x="23" y="4"/>
                    <a:pt x="20" y="4"/>
                  </a:cubicBezTo>
                  <a:cubicBezTo>
                    <a:pt x="15" y="4"/>
                    <a:pt x="10" y="10"/>
                    <a:pt x="7" y="20"/>
                  </a:cubicBezTo>
                  <a:cubicBezTo>
                    <a:pt x="13" y="20"/>
                    <a:pt x="16" y="19"/>
                    <a:pt x="1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8" name="Freeform 19">
              <a:extLst>
                <a:ext uri="{FF2B5EF4-FFF2-40B4-BE49-F238E27FC236}">
                  <a16:creationId xmlns="" xmlns:a16="http://schemas.microsoft.com/office/drawing/2014/main" id="{FD42F742-F6F2-442C-9494-4C60B07CB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6399213"/>
              <a:ext cx="88900" cy="174625"/>
            </a:xfrm>
            <a:custGeom>
              <a:avLst/>
              <a:gdLst>
                <a:gd name="T0" fmla="*/ 15 w 26"/>
                <a:gd name="T1" fmla="*/ 0 h 51"/>
                <a:gd name="T2" fmla="*/ 13 w 26"/>
                <a:gd name="T3" fmla="*/ 10 h 51"/>
                <a:gd name="T4" fmla="*/ 26 w 26"/>
                <a:gd name="T5" fmla="*/ 10 h 51"/>
                <a:gd name="T6" fmla="*/ 26 w 26"/>
                <a:gd name="T7" fmla="*/ 13 h 51"/>
                <a:gd name="T8" fmla="*/ 13 w 26"/>
                <a:gd name="T9" fmla="*/ 13 h 51"/>
                <a:gd name="T10" fmla="*/ 8 w 26"/>
                <a:gd name="T11" fmla="*/ 37 h 51"/>
                <a:gd name="T12" fmla="*/ 8 w 26"/>
                <a:gd name="T13" fmla="*/ 41 h 51"/>
                <a:gd name="T14" fmla="*/ 13 w 26"/>
                <a:gd name="T15" fmla="*/ 46 h 51"/>
                <a:gd name="T16" fmla="*/ 21 w 26"/>
                <a:gd name="T17" fmla="*/ 44 h 51"/>
                <a:gd name="T18" fmla="*/ 21 w 26"/>
                <a:gd name="T19" fmla="*/ 47 h 51"/>
                <a:gd name="T20" fmla="*/ 7 w 26"/>
                <a:gd name="T21" fmla="*/ 51 h 51"/>
                <a:gd name="T22" fmla="*/ 0 w 26"/>
                <a:gd name="T23" fmla="*/ 43 h 51"/>
                <a:gd name="T24" fmla="*/ 1 w 26"/>
                <a:gd name="T25" fmla="*/ 37 h 51"/>
                <a:gd name="T26" fmla="*/ 6 w 26"/>
                <a:gd name="T27" fmla="*/ 13 h 51"/>
                <a:gd name="T28" fmla="*/ 0 w 26"/>
                <a:gd name="T29" fmla="*/ 14 h 51"/>
                <a:gd name="T30" fmla="*/ 0 w 26"/>
                <a:gd name="T31" fmla="*/ 11 h 51"/>
                <a:gd name="T32" fmla="*/ 7 w 26"/>
                <a:gd name="T33" fmla="*/ 8 h 51"/>
                <a:gd name="T34" fmla="*/ 11 w 26"/>
                <a:gd name="T35" fmla="*/ 0 h 51"/>
                <a:gd name="T36" fmla="*/ 15 w 26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51">
                  <a:moveTo>
                    <a:pt x="15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9"/>
                    <a:pt x="8" y="40"/>
                    <a:pt x="8" y="41"/>
                  </a:cubicBezTo>
                  <a:cubicBezTo>
                    <a:pt x="8" y="44"/>
                    <a:pt x="9" y="46"/>
                    <a:pt x="13" y="46"/>
                  </a:cubicBezTo>
                  <a:cubicBezTo>
                    <a:pt x="15" y="46"/>
                    <a:pt x="18" y="46"/>
                    <a:pt x="21" y="4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5" y="50"/>
                    <a:pt x="11" y="51"/>
                    <a:pt x="7" y="51"/>
                  </a:cubicBezTo>
                  <a:cubicBezTo>
                    <a:pt x="3" y="51"/>
                    <a:pt x="0" y="48"/>
                    <a:pt x="0" y="43"/>
                  </a:cubicBezTo>
                  <a:cubicBezTo>
                    <a:pt x="0" y="41"/>
                    <a:pt x="1" y="40"/>
                    <a:pt x="1" y="3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9" name="Freeform 20">
              <a:extLst>
                <a:ext uri="{FF2B5EF4-FFF2-40B4-BE49-F238E27FC236}">
                  <a16:creationId xmlns="" xmlns:a16="http://schemas.microsoft.com/office/drawing/2014/main" id="{EE3BE65A-9832-4DCE-A614-61073BEFB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6427788"/>
              <a:ext cx="204788" cy="146050"/>
            </a:xfrm>
            <a:custGeom>
              <a:avLst/>
              <a:gdLst>
                <a:gd name="T0" fmla="*/ 13 w 60"/>
                <a:gd name="T1" fmla="*/ 0 h 43"/>
                <a:gd name="T2" fmla="*/ 15 w 60"/>
                <a:gd name="T3" fmla="*/ 35 h 43"/>
                <a:gd name="T4" fmla="*/ 31 w 60"/>
                <a:gd name="T5" fmla="*/ 2 h 43"/>
                <a:gd name="T6" fmla="*/ 37 w 60"/>
                <a:gd name="T7" fmla="*/ 1 h 43"/>
                <a:gd name="T8" fmla="*/ 39 w 60"/>
                <a:gd name="T9" fmla="*/ 36 h 43"/>
                <a:gd name="T10" fmla="*/ 43 w 60"/>
                <a:gd name="T11" fmla="*/ 30 h 43"/>
                <a:gd name="T12" fmla="*/ 53 w 60"/>
                <a:gd name="T13" fmla="*/ 12 h 43"/>
                <a:gd name="T14" fmla="*/ 51 w 60"/>
                <a:gd name="T15" fmla="*/ 2 h 43"/>
                <a:gd name="T16" fmla="*/ 56 w 60"/>
                <a:gd name="T17" fmla="*/ 0 h 43"/>
                <a:gd name="T18" fmla="*/ 60 w 60"/>
                <a:gd name="T19" fmla="*/ 5 h 43"/>
                <a:gd name="T20" fmla="*/ 38 w 60"/>
                <a:gd name="T21" fmla="*/ 43 h 43"/>
                <a:gd name="T22" fmla="*/ 33 w 60"/>
                <a:gd name="T23" fmla="*/ 43 h 43"/>
                <a:gd name="T24" fmla="*/ 31 w 60"/>
                <a:gd name="T25" fmla="*/ 12 h 43"/>
                <a:gd name="T26" fmla="*/ 14 w 60"/>
                <a:gd name="T27" fmla="*/ 43 h 43"/>
                <a:gd name="T28" fmla="*/ 8 w 60"/>
                <a:gd name="T29" fmla="*/ 43 h 43"/>
                <a:gd name="T30" fmla="*/ 9 w 60"/>
                <a:gd name="T31" fmla="*/ 41 h 43"/>
                <a:gd name="T32" fmla="*/ 6 w 60"/>
                <a:gd name="T33" fmla="*/ 6 h 43"/>
                <a:gd name="T34" fmla="*/ 0 w 60"/>
                <a:gd name="T35" fmla="*/ 5 h 43"/>
                <a:gd name="T36" fmla="*/ 0 w 60"/>
                <a:gd name="T37" fmla="*/ 3 h 43"/>
                <a:gd name="T38" fmla="*/ 10 w 60"/>
                <a:gd name="T39" fmla="*/ 0 h 43"/>
                <a:gd name="T40" fmla="*/ 13 w 60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43">
                  <a:moveTo>
                    <a:pt x="13" y="0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25" y="16"/>
                    <a:pt x="27" y="12"/>
                    <a:pt x="31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2"/>
                    <a:pt x="38" y="21"/>
                    <a:pt x="39" y="36"/>
                  </a:cubicBezTo>
                  <a:cubicBezTo>
                    <a:pt x="41" y="33"/>
                    <a:pt x="42" y="32"/>
                    <a:pt x="43" y="30"/>
                  </a:cubicBezTo>
                  <a:cubicBezTo>
                    <a:pt x="48" y="23"/>
                    <a:pt x="52" y="17"/>
                    <a:pt x="53" y="1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1"/>
                    <a:pt x="54" y="0"/>
                    <a:pt x="56" y="0"/>
                  </a:cubicBezTo>
                  <a:cubicBezTo>
                    <a:pt x="59" y="0"/>
                    <a:pt x="60" y="2"/>
                    <a:pt x="60" y="5"/>
                  </a:cubicBezTo>
                  <a:cubicBezTo>
                    <a:pt x="60" y="11"/>
                    <a:pt x="56" y="19"/>
                    <a:pt x="38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20"/>
                    <a:pt x="23" y="26"/>
                    <a:pt x="14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Freeform 21">
              <a:extLst>
                <a:ext uri="{FF2B5EF4-FFF2-40B4-BE49-F238E27FC236}">
                  <a16:creationId xmlns="" xmlns:a16="http://schemas.microsoft.com/office/drawing/2014/main" id="{8ADD27FE-9756-4AEB-AE7A-BBD13DC41F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8713" y="6427788"/>
              <a:ext cx="128588" cy="146050"/>
            </a:xfrm>
            <a:custGeom>
              <a:avLst/>
              <a:gdLst>
                <a:gd name="T0" fmla="*/ 38 w 38"/>
                <a:gd name="T1" fmla="*/ 17 h 43"/>
                <a:gd name="T2" fmla="*/ 15 w 38"/>
                <a:gd name="T3" fmla="*/ 43 h 43"/>
                <a:gd name="T4" fmla="*/ 0 w 38"/>
                <a:gd name="T5" fmla="*/ 27 h 43"/>
                <a:gd name="T6" fmla="*/ 23 w 38"/>
                <a:gd name="T7" fmla="*/ 0 h 43"/>
                <a:gd name="T8" fmla="*/ 38 w 38"/>
                <a:gd name="T9" fmla="*/ 17 h 43"/>
                <a:gd name="T10" fmla="*/ 8 w 38"/>
                <a:gd name="T11" fmla="*/ 26 h 43"/>
                <a:gd name="T12" fmla="*/ 16 w 38"/>
                <a:gd name="T13" fmla="*/ 40 h 43"/>
                <a:gd name="T14" fmla="*/ 30 w 38"/>
                <a:gd name="T15" fmla="*/ 17 h 43"/>
                <a:gd name="T16" fmla="*/ 22 w 38"/>
                <a:gd name="T17" fmla="*/ 4 h 43"/>
                <a:gd name="T18" fmla="*/ 8 w 38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43">
                  <a:moveTo>
                    <a:pt x="38" y="17"/>
                  </a:moveTo>
                  <a:cubicBezTo>
                    <a:pt x="38" y="31"/>
                    <a:pt x="28" y="43"/>
                    <a:pt x="15" y="43"/>
                  </a:cubicBezTo>
                  <a:cubicBezTo>
                    <a:pt x="6" y="43"/>
                    <a:pt x="0" y="37"/>
                    <a:pt x="0" y="27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32" y="0"/>
                    <a:pt x="38" y="7"/>
                    <a:pt x="38" y="17"/>
                  </a:cubicBezTo>
                  <a:close/>
                  <a:moveTo>
                    <a:pt x="8" y="26"/>
                  </a:moveTo>
                  <a:cubicBezTo>
                    <a:pt x="8" y="35"/>
                    <a:pt x="11" y="40"/>
                    <a:pt x="16" y="40"/>
                  </a:cubicBezTo>
                  <a:cubicBezTo>
                    <a:pt x="24" y="40"/>
                    <a:pt x="30" y="30"/>
                    <a:pt x="30" y="17"/>
                  </a:cubicBezTo>
                  <a:cubicBezTo>
                    <a:pt x="30" y="8"/>
                    <a:pt x="27" y="4"/>
                    <a:pt x="22" y="4"/>
                  </a:cubicBezTo>
                  <a:cubicBezTo>
                    <a:pt x="14" y="4"/>
                    <a:pt x="8" y="14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1" name="Freeform 22">
              <a:extLst>
                <a:ext uri="{FF2B5EF4-FFF2-40B4-BE49-F238E27FC236}">
                  <a16:creationId xmlns="" xmlns:a16="http://schemas.microsoft.com/office/drawing/2014/main" id="{A4FFA3C1-3346-4BB3-89EA-BB35504A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763" y="6427788"/>
              <a:ext cx="111125" cy="146050"/>
            </a:xfrm>
            <a:custGeom>
              <a:avLst/>
              <a:gdLst>
                <a:gd name="T0" fmla="*/ 15 w 33"/>
                <a:gd name="T1" fmla="*/ 0 h 43"/>
                <a:gd name="T2" fmla="*/ 12 w 33"/>
                <a:gd name="T3" fmla="*/ 12 h 43"/>
                <a:gd name="T4" fmla="*/ 28 w 33"/>
                <a:gd name="T5" fmla="*/ 0 h 43"/>
                <a:gd name="T6" fmla="*/ 33 w 33"/>
                <a:gd name="T7" fmla="*/ 5 h 43"/>
                <a:gd name="T8" fmla="*/ 27 w 33"/>
                <a:gd name="T9" fmla="*/ 10 h 43"/>
                <a:gd name="T10" fmla="*/ 26 w 33"/>
                <a:gd name="T11" fmla="*/ 10 h 43"/>
                <a:gd name="T12" fmla="*/ 24 w 33"/>
                <a:gd name="T13" fmla="*/ 6 h 43"/>
                <a:gd name="T14" fmla="*/ 11 w 33"/>
                <a:gd name="T15" fmla="*/ 22 h 43"/>
                <a:gd name="T16" fmla="*/ 8 w 33"/>
                <a:gd name="T17" fmla="*/ 43 h 43"/>
                <a:gd name="T18" fmla="*/ 0 w 33"/>
                <a:gd name="T19" fmla="*/ 43 h 43"/>
                <a:gd name="T20" fmla="*/ 8 w 33"/>
                <a:gd name="T21" fmla="*/ 7 h 43"/>
                <a:gd name="T22" fmla="*/ 0 w 33"/>
                <a:gd name="T23" fmla="*/ 5 h 43"/>
                <a:gd name="T24" fmla="*/ 0 w 33"/>
                <a:gd name="T25" fmla="*/ 3 h 43"/>
                <a:gd name="T26" fmla="*/ 13 w 33"/>
                <a:gd name="T27" fmla="*/ 0 h 43"/>
                <a:gd name="T28" fmla="*/ 15 w 33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3">
                  <a:moveTo>
                    <a:pt x="15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9" y="4"/>
                    <a:pt x="23" y="0"/>
                    <a:pt x="28" y="0"/>
                  </a:cubicBezTo>
                  <a:cubicBezTo>
                    <a:pt x="31" y="0"/>
                    <a:pt x="33" y="2"/>
                    <a:pt x="33" y="5"/>
                  </a:cubicBezTo>
                  <a:cubicBezTo>
                    <a:pt x="33" y="8"/>
                    <a:pt x="30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9"/>
                    <a:pt x="13" y="13"/>
                    <a:pt x="11" y="2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2" name="Freeform 23">
              <a:extLst>
                <a:ext uri="{FF2B5EF4-FFF2-40B4-BE49-F238E27FC236}">
                  <a16:creationId xmlns="" xmlns:a16="http://schemas.microsoft.com/office/drawing/2014/main" id="{76464C09-72DF-4802-9869-296BA1BB4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6351588"/>
              <a:ext cx="139700" cy="222250"/>
            </a:xfrm>
            <a:custGeom>
              <a:avLst/>
              <a:gdLst>
                <a:gd name="T0" fmla="*/ 20 w 41"/>
                <a:gd name="T1" fmla="*/ 0 h 65"/>
                <a:gd name="T2" fmla="*/ 11 w 41"/>
                <a:gd name="T3" fmla="*/ 44 h 65"/>
                <a:gd name="T4" fmla="*/ 27 w 41"/>
                <a:gd name="T5" fmla="*/ 27 h 65"/>
                <a:gd name="T6" fmla="*/ 35 w 41"/>
                <a:gd name="T7" fmla="*/ 22 h 65"/>
                <a:gd name="T8" fmla="*/ 40 w 41"/>
                <a:gd name="T9" fmla="*/ 27 h 65"/>
                <a:gd name="T10" fmla="*/ 35 w 41"/>
                <a:gd name="T11" fmla="*/ 32 h 65"/>
                <a:gd name="T12" fmla="*/ 32 w 41"/>
                <a:gd name="T13" fmla="*/ 29 h 65"/>
                <a:gd name="T14" fmla="*/ 21 w 41"/>
                <a:gd name="T15" fmla="*/ 38 h 65"/>
                <a:gd name="T16" fmla="*/ 29 w 41"/>
                <a:gd name="T17" fmla="*/ 55 h 65"/>
                <a:gd name="T18" fmla="*/ 37 w 41"/>
                <a:gd name="T19" fmla="*/ 61 h 65"/>
                <a:gd name="T20" fmla="*/ 41 w 41"/>
                <a:gd name="T21" fmla="*/ 60 h 65"/>
                <a:gd name="T22" fmla="*/ 41 w 41"/>
                <a:gd name="T23" fmla="*/ 63 h 65"/>
                <a:gd name="T24" fmla="*/ 31 w 41"/>
                <a:gd name="T25" fmla="*/ 65 h 65"/>
                <a:gd name="T26" fmla="*/ 23 w 41"/>
                <a:gd name="T27" fmla="*/ 58 h 65"/>
                <a:gd name="T28" fmla="*/ 15 w 41"/>
                <a:gd name="T29" fmla="*/ 43 h 65"/>
                <a:gd name="T30" fmla="*/ 10 w 41"/>
                <a:gd name="T31" fmla="*/ 48 h 65"/>
                <a:gd name="T32" fmla="*/ 8 w 41"/>
                <a:gd name="T33" fmla="*/ 65 h 65"/>
                <a:gd name="T34" fmla="*/ 0 w 41"/>
                <a:gd name="T35" fmla="*/ 65 h 65"/>
                <a:gd name="T36" fmla="*/ 12 w 41"/>
                <a:gd name="T37" fmla="*/ 5 h 65"/>
                <a:gd name="T38" fmla="*/ 4 w 41"/>
                <a:gd name="T39" fmla="*/ 5 h 65"/>
                <a:gd name="T40" fmla="*/ 4 w 41"/>
                <a:gd name="T41" fmla="*/ 2 h 65"/>
                <a:gd name="T42" fmla="*/ 18 w 41"/>
                <a:gd name="T43" fmla="*/ 0 h 65"/>
                <a:gd name="T44" fmla="*/ 20 w 41"/>
                <a:gd name="T4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5">
                  <a:moveTo>
                    <a:pt x="20" y="0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4"/>
                    <a:pt x="33" y="22"/>
                    <a:pt x="35" y="22"/>
                  </a:cubicBezTo>
                  <a:cubicBezTo>
                    <a:pt x="38" y="22"/>
                    <a:pt x="40" y="24"/>
                    <a:pt x="40" y="27"/>
                  </a:cubicBezTo>
                  <a:cubicBezTo>
                    <a:pt x="40" y="29"/>
                    <a:pt x="39" y="30"/>
                    <a:pt x="35" y="32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8" y="31"/>
                    <a:pt x="26" y="33"/>
                    <a:pt x="21" y="38"/>
                  </a:cubicBezTo>
                  <a:cubicBezTo>
                    <a:pt x="25" y="49"/>
                    <a:pt x="26" y="51"/>
                    <a:pt x="29" y="55"/>
                  </a:cubicBezTo>
                  <a:cubicBezTo>
                    <a:pt x="31" y="59"/>
                    <a:pt x="34" y="61"/>
                    <a:pt x="37" y="61"/>
                  </a:cubicBezTo>
                  <a:cubicBezTo>
                    <a:pt x="38" y="61"/>
                    <a:pt x="40" y="61"/>
                    <a:pt x="41" y="60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36" y="64"/>
                    <a:pt x="33" y="65"/>
                    <a:pt x="31" y="65"/>
                  </a:cubicBezTo>
                  <a:cubicBezTo>
                    <a:pt x="28" y="65"/>
                    <a:pt x="25" y="63"/>
                    <a:pt x="23" y="58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3" name="Freeform 24">
              <a:extLst>
                <a:ext uri="{FF2B5EF4-FFF2-40B4-BE49-F238E27FC236}">
                  <a16:creationId xmlns="" xmlns:a16="http://schemas.microsoft.com/office/drawing/2014/main" id="{0FC56316-936B-4DBE-8591-E501D3D96F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0" y="5445125"/>
              <a:ext cx="3849688" cy="822325"/>
            </a:xfrm>
            <a:custGeom>
              <a:avLst/>
              <a:gdLst>
                <a:gd name="T0" fmla="*/ 804 w 1134"/>
                <a:gd name="T1" fmla="*/ 203 h 241"/>
                <a:gd name="T2" fmla="*/ 750 w 1134"/>
                <a:gd name="T3" fmla="*/ 182 h 241"/>
                <a:gd name="T4" fmla="*/ 403 w 1134"/>
                <a:gd name="T5" fmla="*/ 162 h 241"/>
                <a:gd name="T6" fmla="*/ 423 w 1134"/>
                <a:gd name="T7" fmla="*/ 119 h 241"/>
                <a:gd name="T8" fmla="*/ 1017 w 1134"/>
                <a:gd name="T9" fmla="*/ 134 h 241"/>
                <a:gd name="T10" fmla="*/ 659 w 1134"/>
                <a:gd name="T11" fmla="*/ 105 h 241"/>
                <a:gd name="T12" fmla="*/ 659 w 1134"/>
                <a:gd name="T13" fmla="*/ 105 h 241"/>
                <a:gd name="T14" fmla="*/ 775 w 1134"/>
                <a:gd name="T15" fmla="*/ 70 h 241"/>
                <a:gd name="T16" fmla="*/ 991 w 1134"/>
                <a:gd name="T17" fmla="*/ 74 h 241"/>
                <a:gd name="T18" fmla="*/ 937 w 1134"/>
                <a:gd name="T19" fmla="*/ 74 h 241"/>
                <a:gd name="T20" fmla="*/ 927 w 1134"/>
                <a:gd name="T21" fmla="*/ 143 h 241"/>
                <a:gd name="T22" fmla="*/ 916 w 1134"/>
                <a:gd name="T23" fmla="*/ 74 h 241"/>
                <a:gd name="T24" fmla="*/ 773 w 1134"/>
                <a:gd name="T25" fmla="*/ 56 h 241"/>
                <a:gd name="T26" fmla="*/ 729 w 1134"/>
                <a:gd name="T27" fmla="*/ 163 h 241"/>
                <a:gd name="T28" fmla="*/ 767 w 1134"/>
                <a:gd name="T29" fmla="*/ 240 h 241"/>
                <a:gd name="T30" fmla="*/ 761 w 1134"/>
                <a:gd name="T31" fmla="*/ 156 h 241"/>
                <a:gd name="T32" fmla="*/ 774 w 1134"/>
                <a:gd name="T33" fmla="*/ 141 h 241"/>
                <a:gd name="T34" fmla="*/ 852 w 1134"/>
                <a:gd name="T35" fmla="*/ 77 h 241"/>
                <a:gd name="T36" fmla="*/ 872 w 1134"/>
                <a:gd name="T37" fmla="*/ 195 h 241"/>
                <a:gd name="T38" fmla="*/ 926 w 1134"/>
                <a:gd name="T39" fmla="*/ 190 h 241"/>
                <a:gd name="T40" fmla="*/ 642 w 1134"/>
                <a:gd name="T41" fmla="*/ 55 h 241"/>
                <a:gd name="T42" fmla="*/ 701 w 1134"/>
                <a:gd name="T43" fmla="*/ 172 h 241"/>
                <a:gd name="T44" fmla="*/ 617 w 1134"/>
                <a:gd name="T45" fmla="*/ 121 h 241"/>
                <a:gd name="T46" fmla="*/ 642 w 1134"/>
                <a:gd name="T47" fmla="*/ 55 h 241"/>
                <a:gd name="T48" fmla="*/ 466 w 1134"/>
                <a:gd name="T49" fmla="*/ 109 h 241"/>
                <a:gd name="T50" fmla="*/ 345 w 1134"/>
                <a:gd name="T51" fmla="*/ 87 h 241"/>
                <a:gd name="T52" fmla="*/ 391 w 1134"/>
                <a:gd name="T53" fmla="*/ 70 h 241"/>
                <a:gd name="T54" fmla="*/ 354 w 1134"/>
                <a:gd name="T55" fmla="*/ 123 h 241"/>
                <a:gd name="T56" fmla="*/ 423 w 1134"/>
                <a:gd name="T57" fmla="*/ 170 h 241"/>
                <a:gd name="T58" fmla="*/ 483 w 1134"/>
                <a:gd name="T59" fmla="*/ 171 h 241"/>
                <a:gd name="T60" fmla="*/ 280 w 1134"/>
                <a:gd name="T61" fmla="*/ 84 h 241"/>
                <a:gd name="T62" fmla="*/ 221 w 1134"/>
                <a:gd name="T63" fmla="*/ 70 h 241"/>
                <a:gd name="T64" fmla="*/ 239 w 1134"/>
                <a:gd name="T65" fmla="*/ 166 h 241"/>
                <a:gd name="T66" fmla="*/ 223 w 1134"/>
                <a:gd name="T67" fmla="*/ 184 h 241"/>
                <a:gd name="T68" fmla="*/ 285 w 1134"/>
                <a:gd name="T69" fmla="*/ 170 h 241"/>
                <a:gd name="T70" fmla="*/ 288 w 1134"/>
                <a:gd name="T71" fmla="*/ 93 h 241"/>
                <a:gd name="T72" fmla="*/ 338 w 1134"/>
                <a:gd name="T73" fmla="*/ 60 h 241"/>
                <a:gd name="T74" fmla="*/ 62 w 1134"/>
                <a:gd name="T75" fmla="*/ 103 h 241"/>
                <a:gd name="T76" fmla="*/ 82 w 1134"/>
                <a:gd name="T77" fmla="*/ 77 h 241"/>
                <a:gd name="T78" fmla="*/ 107 w 1134"/>
                <a:gd name="T79" fmla="*/ 100 h 241"/>
                <a:gd name="T80" fmla="*/ 2 w 1134"/>
                <a:gd name="T81" fmla="*/ 95 h 241"/>
                <a:gd name="T82" fmla="*/ 50 w 1134"/>
                <a:gd name="T83" fmla="*/ 170 h 241"/>
                <a:gd name="T84" fmla="*/ 19 w 1134"/>
                <a:gd name="T85" fmla="*/ 138 h 241"/>
                <a:gd name="T86" fmla="*/ 55 w 1134"/>
                <a:gd name="T87" fmla="*/ 187 h 241"/>
                <a:gd name="T88" fmla="*/ 1048 w 1134"/>
                <a:gd name="T89" fmla="*/ 32 h 241"/>
                <a:gd name="T90" fmla="*/ 1034 w 1134"/>
                <a:gd name="T91" fmla="*/ 47 h 241"/>
                <a:gd name="T92" fmla="*/ 536 w 1134"/>
                <a:gd name="T93" fmla="*/ 26 h 241"/>
                <a:gd name="T94" fmla="*/ 476 w 1134"/>
                <a:gd name="T95" fmla="*/ 69 h 241"/>
                <a:gd name="T96" fmla="*/ 494 w 1134"/>
                <a:gd name="T97" fmla="*/ 156 h 241"/>
                <a:gd name="T98" fmla="*/ 572 w 1134"/>
                <a:gd name="T99" fmla="*/ 161 h 241"/>
                <a:gd name="T100" fmla="*/ 536 w 1134"/>
                <a:gd name="T101" fmla="*/ 80 h 241"/>
                <a:gd name="T102" fmla="*/ 536 w 1134"/>
                <a:gd name="T103" fmla="*/ 62 h 241"/>
                <a:gd name="T104" fmla="*/ 155 w 1134"/>
                <a:gd name="T105" fmla="*/ 26 h 241"/>
                <a:gd name="T106" fmla="*/ 117 w 1134"/>
                <a:gd name="T107" fmla="*/ 80 h 241"/>
                <a:gd name="T108" fmla="*/ 169 w 1134"/>
                <a:gd name="T109" fmla="*/ 186 h 241"/>
                <a:gd name="T110" fmla="*/ 201 w 1134"/>
                <a:gd name="T111" fmla="*/ 162 h 241"/>
                <a:gd name="T112" fmla="*/ 213 w 1134"/>
                <a:gd name="T113" fmla="*/ 80 h 241"/>
                <a:gd name="T114" fmla="*/ 1107 w 1134"/>
                <a:gd name="T115" fmla="*/ 149 h 241"/>
                <a:gd name="T116" fmla="*/ 1087 w 1134"/>
                <a:gd name="T117" fmla="*/ 124 h 241"/>
                <a:gd name="T118" fmla="*/ 1048 w 1134"/>
                <a:gd name="T119" fmla="*/ 0 h 241"/>
                <a:gd name="T120" fmla="*/ 981 w 1134"/>
                <a:gd name="T121" fmla="*/ 135 h 241"/>
                <a:gd name="T122" fmla="*/ 1091 w 1134"/>
                <a:gd name="T123" fmla="*/ 18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4" h="241">
                  <a:moveTo>
                    <a:pt x="750" y="182"/>
                  </a:moveTo>
                  <a:cubicBezTo>
                    <a:pt x="786" y="188"/>
                    <a:pt x="786" y="188"/>
                    <a:pt x="786" y="188"/>
                  </a:cubicBezTo>
                  <a:cubicBezTo>
                    <a:pt x="797" y="190"/>
                    <a:pt x="804" y="194"/>
                    <a:pt x="804" y="203"/>
                  </a:cubicBezTo>
                  <a:cubicBezTo>
                    <a:pt x="804" y="216"/>
                    <a:pt x="793" y="224"/>
                    <a:pt x="778" y="224"/>
                  </a:cubicBezTo>
                  <a:cubicBezTo>
                    <a:pt x="761" y="224"/>
                    <a:pt x="748" y="212"/>
                    <a:pt x="748" y="196"/>
                  </a:cubicBezTo>
                  <a:cubicBezTo>
                    <a:pt x="748" y="192"/>
                    <a:pt x="748" y="187"/>
                    <a:pt x="750" y="182"/>
                  </a:cubicBezTo>
                  <a:close/>
                  <a:moveTo>
                    <a:pt x="423" y="119"/>
                  </a:moveTo>
                  <a:cubicBezTo>
                    <a:pt x="423" y="157"/>
                    <a:pt x="423" y="157"/>
                    <a:pt x="423" y="157"/>
                  </a:cubicBezTo>
                  <a:cubicBezTo>
                    <a:pt x="413" y="161"/>
                    <a:pt x="409" y="162"/>
                    <a:pt x="403" y="162"/>
                  </a:cubicBezTo>
                  <a:cubicBezTo>
                    <a:pt x="392" y="162"/>
                    <a:pt x="385" y="155"/>
                    <a:pt x="385" y="144"/>
                  </a:cubicBezTo>
                  <a:cubicBezTo>
                    <a:pt x="385" y="135"/>
                    <a:pt x="389" y="129"/>
                    <a:pt x="399" y="125"/>
                  </a:cubicBezTo>
                  <a:cubicBezTo>
                    <a:pt x="405" y="122"/>
                    <a:pt x="408" y="122"/>
                    <a:pt x="423" y="119"/>
                  </a:cubicBezTo>
                  <a:close/>
                  <a:moveTo>
                    <a:pt x="1061" y="145"/>
                  </a:moveTo>
                  <a:cubicBezTo>
                    <a:pt x="1055" y="149"/>
                    <a:pt x="1048" y="154"/>
                    <a:pt x="1038" y="154"/>
                  </a:cubicBezTo>
                  <a:cubicBezTo>
                    <a:pt x="1027" y="154"/>
                    <a:pt x="1017" y="147"/>
                    <a:pt x="1017" y="134"/>
                  </a:cubicBezTo>
                  <a:cubicBezTo>
                    <a:pt x="1017" y="122"/>
                    <a:pt x="1023" y="116"/>
                    <a:pt x="1033" y="109"/>
                  </a:cubicBezTo>
                  <a:lnTo>
                    <a:pt x="1061" y="145"/>
                  </a:lnTo>
                  <a:close/>
                  <a:moveTo>
                    <a:pt x="659" y="105"/>
                  </a:moveTo>
                  <a:cubicBezTo>
                    <a:pt x="618" y="105"/>
                    <a:pt x="618" y="105"/>
                    <a:pt x="618" y="105"/>
                  </a:cubicBezTo>
                  <a:cubicBezTo>
                    <a:pt x="619" y="81"/>
                    <a:pt x="625" y="71"/>
                    <a:pt x="639" y="71"/>
                  </a:cubicBezTo>
                  <a:cubicBezTo>
                    <a:pt x="653" y="71"/>
                    <a:pt x="658" y="80"/>
                    <a:pt x="659" y="105"/>
                  </a:cubicBezTo>
                  <a:close/>
                  <a:moveTo>
                    <a:pt x="775" y="129"/>
                  </a:moveTo>
                  <a:cubicBezTo>
                    <a:pt x="764" y="129"/>
                    <a:pt x="757" y="117"/>
                    <a:pt x="757" y="99"/>
                  </a:cubicBezTo>
                  <a:cubicBezTo>
                    <a:pt x="757" y="81"/>
                    <a:pt x="764" y="70"/>
                    <a:pt x="775" y="70"/>
                  </a:cubicBezTo>
                  <a:cubicBezTo>
                    <a:pt x="786" y="70"/>
                    <a:pt x="793" y="80"/>
                    <a:pt x="793" y="97"/>
                  </a:cubicBezTo>
                  <a:cubicBezTo>
                    <a:pt x="793" y="117"/>
                    <a:pt x="786" y="129"/>
                    <a:pt x="775" y="129"/>
                  </a:cubicBezTo>
                  <a:close/>
                  <a:moveTo>
                    <a:pt x="991" y="74"/>
                  </a:moveTo>
                  <a:cubicBezTo>
                    <a:pt x="991" y="62"/>
                    <a:pt x="991" y="62"/>
                    <a:pt x="991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50" y="77"/>
                    <a:pt x="950" y="77"/>
                    <a:pt x="950" y="77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27" y="143"/>
                    <a:pt x="927" y="143"/>
                    <a:pt x="927" y="143"/>
                  </a:cubicBezTo>
                  <a:cubicBezTo>
                    <a:pt x="900" y="80"/>
                    <a:pt x="900" y="80"/>
                    <a:pt x="900" y="80"/>
                  </a:cubicBezTo>
                  <a:cubicBezTo>
                    <a:pt x="902" y="77"/>
                    <a:pt x="902" y="77"/>
                    <a:pt x="902" y="77"/>
                  </a:cubicBezTo>
                  <a:cubicBezTo>
                    <a:pt x="916" y="74"/>
                    <a:pt x="916" y="74"/>
                    <a:pt x="916" y="74"/>
                  </a:cubicBezTo>
                  <a:cubicBezTo>
                    <a:pt x="916" y="62"/>
                    <a:pt x="916" y="62"/>
                    <a:pt x="916" y="62"/>
                  </a:cubicBezTo>
                  <a:cubicBezTo>
                    <a:pt x="808" y="62"/>
                    <a:pt x="808" y="62"/>
                    <a:pt x="808" y="62"/>
                  </a:cubicBezTo>
                  <a:cubicBezTo>
                    <a:pt x="799" y="58"/>
                    <a:pt x="788" y="56"/>
                    <a:pt x="773" y="56"/>
                  </a:cubicBezTo>
                  <a:cubicBezTo>
                    <a:pt x="736" y="56"/>
                    <a:pt x="713" y="73"/>
                    <a:pt x="713" y="100"/>
                  </a:cubicBezTo>
                  <a:cubicBezTo>
                    <a:pt x="713" y="120"/>
                    <a:pt x="722" y="131"/>
                    <a:pt x="746" y="139"/>
                  </a:cubicBezTo>
                  <a:cubicBezTo>
                    <a:pt x="734" y="148"/>
                    <a:pt x="729" y="154"/>
                    <a:pt x="729" y="163"/>
                  </a:cubicBezTo>
                  <a:cubicBezTo>
                    <a:pt x="729" y="168"/>
                    <a:pt x="731" y="171"/>
                    <a:pt x="734" y="178"/>
                  </a:cubicBezTo>
                  <a:cubicBezTo>
                    <a:pt x="717" y="178"/>
                    <a:pt x="707" y="188"/>
                    <a:pt x="707" y="204"/>
                  </a:cubicBezTo>
                  <a:cubicBezTo>
                    <a:pt x="707" y="227"/>
                    <a:pt x="729" y="240"/>
                    <a:pt x="767" y="240"/>
                  </a:cubicBezTo>
                  <a:cubicBezTo>
                    <a:pt x="813" y="240"/>
                    <a:pt x="845" y="220"/>
                    <a:pt x="845" y="193"/>
                  </a:cubicBezTo>
                  <a:cubicBezTo>
                    <a:pt x="845" y="171"/>
                    <a:pt x="827" y="162"/>
                    <a:pt x="773" y="157"/>
                  </a:cubicBezTo>
                  <a:cubicBezTo>
                    <a:pt x="761" y="156"/>
                    <a:pt x="761" y="156"/>
                    <a:pt x="761" y="156"/>
                  </a:cubicBezTo>
                  <a:cubicBezTo>
                    <a:pt x="761" y="153"/>
                    <a:pt x="760" y="150"/>
                    <a:pt x="760" y="148"/>
                  </a:cubicBezTo>
                  <a:cubicBezTo>
                    <a:pt x="760" y="145"/>
                    <a:pt x="761" y="144"/>
                    <a:pt x="761" y="140"/>
                  </a:cubicBezTo>
                  <a:cubicBezTo>
                    <a:pt x="766" y="141"/>
                    <a:pt x="769" y="141"/>
                    <a:pt x="774" y="141"/>
                  </a:cubicBezTo>
                  <a:cubicBezTo>
                    <a:pt x="812" y="141"/>
                    <a:pt x="835" y="125"/>
                    <a:pt x="835" y="99"/>
                  </a:cubicBezTo>
                  <a:cubicBezTo>
                    <a:pt x="835" y="91"/>
                    <a:pt x="833" y="84"/>
                    <a:pt x="829" y="77"/>
                  </a:cubicBezTo>
                  <a:cubicBezTo>
                    <a:pt x="852" y="77"/>
                    <a:pt x="852" y="77"/>
                    <a:pt x="852" y="77"/>
                  </a:cubicBezTo>
                  <a:cubicBezTo>
                    <a:pt x="906" y="191"/>
                    <a:pt x="906" y="191"/>
                    <a:pt x="906" y="191"/>
                  </a:cubicBezTo>
                  <a:cubicBezTo>
                    <a:pt x="901" y="202"/>
                    <a:pt x="895" y="210"/>
                    <a:pt x="890" y="214"/>
                  </a:cubicBezTo>
                  <a:cubicBezTo>
                    <a:pt x="872" y="195"/>
                    <a:pt x="872" y="195"/>
                    <a:pt x="872" y="195"/>
                  </a:cubicBezTo>
                  <a:cubicBezTo>
                    <a:pt x="863" y="198"/>
                    <a:pt x="855" y="209"/>
                    <a:pt x="855" y="220"/>
                  </a:cubicBezTo>
                  <a:cubicBezTo>
                    <a:pt x="855" y="233"/>
                    <a:pt x="864" y="241"/>
                    <a:pt x="876" y="241"/>
                  </a:cubicBezTo>
                  <a:cubicBezTo>
                    <a:pt x="896" y="241"/>
                    <a:pt x="912" y="221"/>
                    <a:pt x="926" y="190"/>
                  </a:cubicBezTo>
                  <a:cubicBezTo>
                    <a:pt x="977" y="77"/>
                    <a:pt x="977" y="77"/>
                    <a:pt x="977" y="77"/>
                  </a:cubicBezTo>
                  <a:lnTo>
                    <a:pt x="991" y="74"/>
                  </a:lnTo>
                  <a:close/>
                  <a:moveTo>
                    <a:pt x="642" y="55"/>
                  </a:moveTo>
                  <a:cubicBezTo>
                    <a:pt x="599" y="55"/>
                    <a:pt x="574" y="81"/>
                    <a:pt x="574" y="122"/>
                  </a:cubicBezTo>
                  <a:cubicBezTo>
                    <a:pt x="574" y="161"/>
                    <a:pt x="598" y="186"/>
                    <a:pt x="642" y="186"/>
                  </a:cubicBezTo>
                  <a:cubicBezTo>
                    <a:pt x="664" y="186"/>
                    <a:pt x="679" y="182"/>
                    <a:pt x="701" y="172"/>
                  </a:cubicBezTo>
                  <a:cubicBezTo>
                    <a:pt x="701" y="148"/>
                    <a:pt x="701" y="148"/>
                    <a:pt x="701" y="148"/>
                  </a:cubicBezTo>
                  <a:cubicBezTo>
                    <a:pt x="683" y="158"/>
                    <a:pt x="671" y="162"/>
                    <a:pt x="655" y="162"/>
                  </a:cubicBezTo>
                  <a:cubicBezTo>
                    <a:pt x="631" y="162"/>
                    <a:pt x="619" y="149"/>
                    <a:pt x="617" y="121"/>
                  </a:cubicBezTo>
                  <a:cubicBezTo>
                    <a:pt x="702" y="121"/>
                    <a:pt x="702" y="121"/>
                    <a:pt x="702" y="121"/>
                  </a:cubicBezTo>
                  <a:cubicBezTo>
                    <a:pt x="702" y="118"/>
                    <a:pt x="702" y="118"/>
                    <a:pt x="702" y="118"/>
                  </a:cubicBezTo>
                  <a:cubicBezTo>
                    <a:pt x="702" y="78"/>
                    <a:pt x="681" y="55"/>
                    <a:pt x="642" y="55"/>
                  </a:cubicBezTo>
                  <a:close/>
                  <a:moveTo>
                    <a:pt x="468" y="170"/>
                  </a:moveTo>
                  <a:cubicBezTo>
                    <a:pt x="466" y="166"/>
                    <a:pt x="466" y="166"/>
                    <a:pt x="466" y="166"/>
                  </a:cubicBezTo>
                  <a:cubicBezTo>
                    <a:pt x="466" y="109"/>
                    <a:pt x="466" y="109"/>
                    <a:pt x="466" y="109"/>
                  </a:cubicBezTo>
                  <a:cubicBezTo>
                    <a:pt x="466" y="84"/>
                    <a:pt x="463" y="77"/>
                    <a:pt x="454" y="68"/>
                  </a:cubicBezTo>
                  <a:cubicBezTo>
                    <a:pt x="445" y="59"/>
                    <a:pt x="430" y="55"/>
                    <a:pt x="410" y="55"/>
                  </a:cubicBezTo>
                  <a:cubicBezTo>
                    <a:pt x="374" y="55"/>
                    <a:pt x="345" y="69"/>
                    <a:pt x="345" y="87"/>
                  </a:cubicBezTo>
                  <a:cubicBezTo>
                    <a:pt x="345" y="94"/>
                    <a:pt x="349" y="97"/>
                    <a:pt x="361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70"/>
                    <a:pt x="391" y="70"/>
                    <a:pt x="391" y="70"/>
                  </a:cubicBezTo>
                  <a:cubicBezTo>
                    <a:pt x="414" y="70"/>
                    <a:pt x="423" y="77"/>
                    <a:pt x="423" y="95"/>
                  </a:cubicBezTo>
                  <a:cubicBezTo>
                    <a:pt x="423" y="102"/>
                    <a:pt x="423" y="102"/>
                    <a:pt x="423" y="102"/>
                  </a:cubicBezTo>
                  <a:cubicBezTo>
                    <a:pt x="380" y="112"/>
                    <a:pt x="362" y="117"/>
                    <a:pt x="354" y="123"/>
                  </a:cubicBezTo>
                  <a:cubicBezTo>
                    <a:pt x="344" y="130"/>
                    <a:pt x="339" y="140"/>
                    <a:pt x="339" y="153"/>
                  </a:cubicBezTo>
                  <a:cubicBezTo>
                    <a:pt x="339" y="173"/>
                    <a:pt x="354" y="187"/>
                    <a:pt x="376" y="187"/>
                  </a:cubicBezTo>
                  <a:cubicBezTo>
                    <a:pt x="389" y="187"/>
                    <a:pt x="402" y="183"/>
                    <a:pt x="423" y="170"/>
                  </a:cubicBezTo>
                  <a:cubicBezTo>
                    <a:pt x="426" y="184"/>
                    <a:pt x="426" y="184"/>
                    <a:pt x="426" y="184"/>
                  </a:cubicBezTo>
                  <a:cubicBezTo>
                    <a:pt x="483" y="184"/>
                    <a:pt x="483" y="184"/>
                    <a:pt x="483" y="184"/>
                  </a:cubicBezTo>
                  <a:cubicBezTo>
                    <a:pt x="483" y="171"/>
                    <a:pt x="483" y="171"/>
                    <a:pt x="483" y="171"/>
                  </a:cubicBezTo>
                  <a:lnTo>
                    <a:pt x="468" y="170"/>
                  </a:lnTo>
                  <a:close/>
                  <a:moveTo>
                    <a:pt x="314" y="56"/>
                  </a:moveTo>
                  <a:cubicBezTo>
                    <a:pt x="300" y="64"/>
                    <a:pt x="292" y="71"/>
                    <a:pt x="280" y="84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67" y="55"/>
                    <a:pt x="267" y="55"/>
                    <a:pt x="267" y="55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3" y="184"/>
                    <a:pt x="223" y="184"/>
                    <a:pt x="223" y="184"/>
                  </a:cubicBezTo>
                  <a:cubicBezTo>
                    <a:pt x="304" y="184"/>
                    <a:pt x="304" y="184"/>
                    <a:pt x="304" y="184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285" y="170"/>
                    <a:pt x="285" y="170"/>
                    <a:pt x="285" y="170"/>
                  </a:cubicBezTo>
                  <a:cubicBezTo>
                    <a:pt x="282" y="166"/>
                    <a:pt x="282" y="166"/>
                    <a:pt x="282" y="166"/>
                  </a:cubicBezTo>
                  <a:cubicBezTo>
                    <a:pt x="282" y="93"/>
                    <a:pt x="282" y="93"/>
                    <a:pt x="282" y="93"/>
                  </a:cubicBezTo>
                  <a:cubicBezTo>
                    <a:pt x="285" y="93"/>
                    <a:pt x="287" y="93"/>
                    <a:pt x="288" y="93"/>
                  </a:cubicBezTo>
                  <a:cubicBezTo>
                    <a:pt x="301" y="93"/>
                    <a:pt x="307" y="97"/>
                    <a:pt x="312" y="110"/>
                  </a:cubicBezTo>
                  <a:cubicBezTo>
                    <a:pt x="331" y="110"/>
                    <a:pt x="331" y="110"/>
                    <a:pt x="331" y="110"/>
                  </a:cubicBezTo>
                  <a:cubicBezTo>
                    <a:pt x="338" y="60"/>
                    <a:pt x="338" y="60"/>
                    <a:pt x="338" y="60"/>
                  </a:cubicBezTo>
                  <a:cubicBezTo>
                    <a:pt x="332" y="56"/>
                    <a:pt x="328" y="56"/>
                    <a:pt x="318" y="56"/>
                  </a:cubicBezTo>
                  <a:cubicBezTo>
                    <a:pt x="317" y="56"/>
                    <a:pt x="316" y="56"/>
                    <a:pt x="314" y="56"/>
                  </a:cubicBezTo>
                  <a:close/>
                  <a:moveTo>
                    <a:pt x="62" y="103"/>
                  </a:moveTo>
                  <a:cubicBezTo>
                    <a:pt x="49" y="98"/>
                    <a:pt x="44" y="94"/>
                    <a:pt x="44" y="86"/>
                  </a:cubicBezTo>
                  <a:cubicBezTo>
                    <a:pt x="44" y="78"/>
                    <a:pt x="51" y="72"/>
                    <a:pt x="63" y="72"/>
                  </a:cubicBezTo>
                  <a:cubicBezTo>
                    <a:pt x="70" y="72"/>
                    <a:pt x="74" y="73"/>
                    <a:pt x="82" y="77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83" y="56"/>
                    <a:pt x="72" y="55"/>
                    <a:pt x="58" y="55"/>
                  </a:cubicBezTo>
                  <a:cubicBezTo>
                    <a:pt x="24" y="55"/>
                    <a:pt x="2" y="71"/>
                    <a:pt x="2" y="95"/>
                  </a:cubicBezTo>
                  <a:cubicBezTo>
                    <a:pt x="2" y="112"/>
                    <a:pt x="13" y="122"/>
                    <a:pt x="54" y="139"/>
                  </a:cubicBezTo>
                  <a:cubicBezTo>
                    <a:pt x="66" y="144"/>
                    <a:pt x="70" y="148"/>
                    <a:pt x="70" y="155"/>
                  </a:cubicBezTo>
                  <a:cubicBezTo>
                    <a:pt x="70" y="165"/>
                    <a:pt x="63" y="170"/>
                    <a:pt x="50" y="170"/>
                  </a:cubicBezTo>
                  <a:cubicBezTo>
                    <a:pt x="42" y="170"/>
                    <a:pt x="35" y="169"/>
                    <a:pt x="24" y="164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6" y="186"/>
                    <a:pt x="37" y="187"/>
                    <a:pt x="55" y="187"/>
                  </a:cubicBezTo>
                  <a:cubicBezTo>
                    <a:pt x="88" y="187"/>
                    <a:pt x="113" y="170"/>
                    <a:pt x="113" y="145"/>
                  </a:cubicBezTo>
                  <a:cubicBezTo>
                    <a:pt x="113" y="126"/>
                    <a:pt x="103" y="118"/>
                    <a:pt x="62" y="103"/>
                  </a:cubicBezTo>
                  <a:close/>
                  <a:moveTo>
                    <a:pt x="1048" y="32"/>
                  </a:moveTo>
                  <a:cubicBezTo>
                    <a:pt x="1056" y="32"/>
                    <a:pt x="1060" y="39"/>
                    <a:pt x="1060" y="46"/>
                  </a:cubicBezTo>
                  <a:cubicBezTo>
                    <a:pt x="1060" y="56"/>
                    <a:pt x="1053" y="62"/>
                    <a:pt x="1043" y="68"/>
                  </a:cubicBezTo>
                  <a:cubicBezTo>
                    <a:pt x="1038" y="61"/>
                    <a:pt x="1034" y="55"/>
                    <a:pt x="1034" y="47"/>
                  </a:cubicBezTo>
                  <a:cubicBezTo>
                    <a:pt x="1034" y="38"/>
                    <a:pt x="1040" y="32"/>
                    <a:pt x="1048" y="32"/>
                  </a:cubicBezTo>
                  <a:close/>
                  <a:moveTo>
                    <a:pt x="536" y="62"/>
                  </a:moveTo>
                  <a:cubicBezTo>
                    <a:pt x="536" y="26"/>
                    <a:pt x="536" y="26"/>
                    <a:pt x="536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497" y="55"/>
                    <a:pt x="497" y="55"/>
                    <a:pt x="497" y="55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6" y="80"/>
                    <a:pt x="476" y="80"/>
                    <a:pt x="476" y="80"/>
                  </a:cubicBezTo>
                  <a:cubicBezTo>
                    <a:pt x="494" y="80"/>
                    <a:pt x="494" y="80"/>
                    <a:pt x="494" y="80"/>
                  </a:cubicBezTo>
                  <a:cubicBezTo>
                    <a:pt x="494" y="156"/>
                    <a:pt x="494" y="156"/>
                    <a:pt x="494" y="156"/>
                  </a:cubicBezTo>
                  <a:cubicBezTo>
                    <a:pt x="494" y="176"/>
                    <a:pt x="505" y="186"/>
                    <a:pt x="528" y="186"/>
                  </a:cubicBezTo>
                  <a:cubicBezTo>
                    <a:pt x="541" y="186"/>
                    <a:pt x="552" y="184"/>
                    <a:pt x="572" y="175"/>
                  </a:cubicBezTo>
                  <a:cubicBezTo>
                    <a:pt x="572" y="161"/>
                    <a:pt x="572" y="161"/>
                    <a:pt x="572" y="161"/>
                  </a:cubicBezTo>
                  <a:cubicBezTo>
                    <a:pt x="572" y="161"/>
                    <a:pt x="565" y="162"/>
                    <a:pt x="559" y="162"/>
                  </a:cubicBezTo>
                  <a:cubicBezTo>
                    <a:pt x="542" y="162"/>
                    <a:pt x="536" y="157"/>
                    <a:pt x="536" y="140"/>
                  </a:cubicBezTo>
                  <a:cubicBezTo>
                    <a:pt x="536" y="80"/>
                    <a:pt x="536" y="80"/>
                    <a:pt x="536" y="80"/>
                  </a:cubicBezTo>
                  <a:cubicBezTo>
                    <a:pt x="572" y="80"/>
                    <a:pt x="572" y="80"/>
                    <a:pt x="572" y="80"/>
                  </a:cubicBezTo>
                  <a:cubicBezTo>
                    <a:pt x="572" y="62"/>
                    <a:pt x="572" y="62"/>
                    <a:pt x="572" y="62"/>
                  </a:cubicBezTo>
                  <a:lnTo>
                    <a:pt x="536" y="62"/>
                  </a:lnTo>
                  <a:close/>
                  <a:moveTo>
                    <a:pt x="178" y="62"/>
                  </a:moveTo>
                  <a:cubicBezTo>
                    <a:pt x="178" y="26"/>
                    <a:pt x="178" y="26"/>
                    <a:pt x="178" y="26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35" y="80"/>
                    <a:pt x="135" y="80"/>
                    <a:pt x="135" y="80"/>
                  </a:cubicBezTo>
                  <a:cubicBezTo>
                    <a:pt x="135" y="156"/>
                    <a:pt x="135" y="156"/>
                    <a:pt x="135" y="156"/>
                  </a:cubicBezTo>
                  <a:cubicBezTo>
                    <a:pt x="135" y="176"/>
                    <a:pt x="147" y="186"/>
                    <a:pt x="169" y="186"/>
                  </a:cubicBezTo>
                  <a:cubicBezTo>
                    <a:pt x="183" y="186"/>
                    <a:pt x="194" y="184"/>
                    <a:pt x="213" y="175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1"/>
                    <a:pt x="207" y="162"/>
                    <a:pt x="201" y="162"/>
                  </a:cubicBezTo>
                  <a:cubicBezTo>
                    <a:pt x="184" y="162"/>
                    <a:pt x="178" y="157"/>
                    <a:pt x="178" y="14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13" y="62"/>
                    <a:pt x="213" y="62"/>
                    <a:pt x="213" y="62"/>
                  </a:cubicBezTo>
                  <a:lnTo>
                    <a:pt x="178" y="62"/>
                  </a:lnTo>
                  <a:close/>
                  <a:moveTo>
                    <a:pt x="1107" y="149"/>
                  </a:moveTo>
                  <a:cubicBezTo>
                    <a:pt x="1129" y="131"/>
                    <a:pt x="1129" y="131"/>
                    <a:pt x="1129" y="131"/>
                  </a:cubicBezTo>
                  <a:cubicBezTo>
                    <a:pt x="1129" y="89"/>
                    <a:pt x="1129" y="89"/>
                    <a:pt x="1129" y="89"/>
                  </a:cubicBezTo>
                  <a:cubicBezTo>
                    <a:pt x="1087" y="124"/>
                    <a:pt x="1087" y="124"/>
                    <a:pt x="1087" y="124"/>
                  </a:cubicBezTo>
                  <a:cubicBezTo>
                    <a:pt x="1061" y="91"/>
                    <a:pt x="1061" y="91"/>
                    <a:pt x="1061" y="91"/>
                  </a:cubicBezTo>
                  <a:cubicBezTo>
                    <a:pt x="1078" y="80"/>
                    <a:pt x="1093" y="68"/>
                    <a:pt x="1093" y="44"/>
                  </a:cubicBezTo>
                  <a:cubicBezTo>
                    <a:pt x="1093" y="19"/>
                    <a:pt x="1075" y="0"/>
                    <a:pt x="1048" y="0"/>
                  </a:cubicBezTo>
                  <a:cubicBezTo>
                    <a:pt x="1022" y="0"/>
                    <a:pt x="1000" y="19"/>
                    <a:pt x="1000" y="47"/>
                  </a:cubicBezTo>
                  <a:cubicBezTo>
                    <a:pt x="1000" y="64"/>
                    <a:pt x="1007" y="75"/>
                    <a:pt x="1015" y="84"/>
                  </a:cubicBezTo>
                  <a:cubicBezTo>
                    <a:pt x="997" y="95"/>
                    <a:pt x="981" y="109"/>
                    <a:pt x="981" y="135"/>
                  </a:cubicBezTo>
                  <a:cubicBezTo>
                    <a:pt x="981" y="164"/>
                    <a:pt x="1002" y="187"/>
                    <a:pt x="1038" y="187"/>
                  </a:cubicBezTo>
                  <a:cubicBezTo>
                    <a:pt x="1059" y="187"/>
                    <a:pt x="1071" y="179"/>
                    <a:pt x="1080" y="171"/>
                  </a:cubicBezTo>
                  <a:cubicBezTo>
                    <a:pt x="1091" y="184"/>
                    <a:pt x="1091" y="184"/>
                    <a:pt x="1091" y="184"/>
                  </a:cubicBezTo>
                  <a:cubicBezTo>
                    <a:pt x="1134" y="184"/>
                    <a:pt x="1134" y="184"/>
                    <a:pt x="1134" y="184"/>
                  </a:cubicBezTo>
                  <a:lnTo>
                    <a:pt x="1107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61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id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="" xmlns:a16="http://schemas.microsoft.com/office/drawing/2014/main" id="{17FB4DDB-3E13-46BE-A96C-D57A3F1A74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5870" y="0"/>
            <a:ext cx="6096129" cy="6858000"/>
          </a:xfr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0" rIns="0" bIns="0" numCol="1" rtlCol="0" anchor="ctr">
            <a:noAutofit/>
          </a:bodyPr>
          <a:lstStyle>
            <a:lvl1pPr marL="0" indent="0">
              <a:buNone/>
              <a:defRPr lang="en-GB" dirty="0">
                <a:solidFill>
                  <a:schemeClr val="lt1"/>
                </a:solidFill>
              </a:defRPr>
            </a:lvl1pPr>
          </a:lstStyle>
          <a:p>
            <a:pPr lvl="0" algn="ctr" defTabSz="914293"/>
            <a:r>
              <a:rPr lang="en-GB" dirty="0"/>
              <a:t> </a:t>
            </a:r>
          </a:p>
        </p:txBody>
      </p:sp>
      <p:sp>
        <p:nvSpPr>
          <p:cNvPr id="46" name="Picture Placeholder 1">
            <a:extLst>
              <a:ext uri="{FF2B5EF4-FFF2-40B4-BE49-F238E27FC236}">
                <a16:creationId xmlns="" xmlns:a16="http://schemas.microsoft.com/office/drawing/2014/main" id="{983324A2-33AE-4505-9016-3184B6B2CDB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96000" cy="6858000"/>
          </a:xfrm>
          <a:solidFill>
            <a:srgbClr val="7D7D7D"/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GB" sz="1200" b="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GB" dirty="0"/>
              <a:t>Click icon to add picture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79D0E6AD-20D2-46A9-AB61-D4B9F7ACBA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09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AutoShap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340483A3-73D2-47E4-A412-0417D4441F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6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6/11/2019 C:\Users\osalaun001\Desktop\Presentation14.pptx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5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="" xmlns:a16="http://schemas.microsoft.com/office/drawing/2014/main" id="{FDD24AE7-A958-4907-8355-4B8DE94441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912" y="6519863"/>
            <a:ext cx="438912" cy="109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GB" dirty="0"/>
              <a:t>Strategy&amp;</a:t>
            </a:r>
          </a:p>
        </p:txBody>
      </p:sp>
      <p:sp>
        <p:nvSpPr>
          <p:cNvPr id="21" name="Footer Placeholder">
            <a:extLst>
              <a:ext uri="{FF2B5EF4-FFF2-40B4-BE49-F238E27FC236}">
                <a16:creationId xmlns="" xmlns:a16="http://schemas.microsoft.com/office/drawing/2014/main" id="{E3D61749-70AD-4269-9578-91834FC86D5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9" name="Slide Number Placeholder">
            <a:extLst>
              <a:ext uri="{FF2B5EF4-FFF2-40B4-BE49-F238E27FC236}">
                <a16:creationId xmlns="" xmlns:a16="http://schemas.microsoft.com/office/drawing/2014/main" id="{066E57DB-88C6-4A25-AB1F-D81326DED4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1" name="Section Type">
            <a:extLst>
              <a:ext uri="{FF2B5EF4-FFF2-40B4-BE49-F238E27FC236}">
                <a16:creationId xmlns="" xmlns:a16="http://schemas.microsoft.com/office/drawing/2014/main" id="{B456B38B-07DD-416B-8B65-63C0732A82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28625"/>
            <a:ext cx="547370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[OPTIONAL SECTION TYPE]</a:t>
            </a:r>
          </a:p>
        </p:txBody>
      </p:sp>
      <p:sp>
        <p:nvSpPr>
          <p:cNvPr id="42" name="Title">
            <a:extLst>
              <a:ext uri="{FF2B5EF4-FFF2-40B4-BE49-F238E27FC236}">
                <a16:creationId xmlns="" xmlns:a16="http://schemas.microsoft.com/office/drawing/2014/main" id="{B7DB4AAD-8DFD-4835-806F-0C8F2C00E24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42913" y="1733550"/>
            <a:ext cx="5473700" cy="1832610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[Section header title]</a:t>
            </a:r>
          </a:p>
        </p:txBody>
      </p:sp>
      <p:sp>
        <p:nvSpPr>
          <p:cNvPr id="43" name="Bar">
            <a:extLst>
              <a:ext uri="{FF2B5EF4-FFF2-40B4-BE49-F238E27FC236}">
                <a16:creationId xmlns="" xmlns:a16="http://schemas.microsoft.com/office/drawing/2014/main" id="{41E70ED2-0754-4053-8253-EE1113B3C28D}"/>
              </a:ext>
            </a:extLst>
          </p:cNvPr>
          <p:cNvSpPr/>
          <p:nvPr userDrawn="1"/>
        </p:nvSpPr>
        <p:spPr bwMode="hidden">
          <a:xfrm>
            <a:off x="442912" y="3749040"/>
            <a:ext cx="5473701" cy="9144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4" name="Text Placeholder 1">
            <a:extLst>
              <a:ext uri="{FF2B5EF4-FFF2-40B4-BE49-F238E27FC236}">
                <a16:creationId xmlns="" xmlns:a16="http://schemas.microsoft.com/office/drawing/2014/main" id="{0367AA20-173D-4A11-832C-466E37C203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4023360"/>
            <a:ext cx="5473700" cy="2193290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/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/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/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5" name="Footnotes">
            <a:extLst>
              <a:ext uri="{FF2B5EF4-FFF2-40B4-BE49-F238E27FC236}">
                <a16:creationId xmlns="" xmlns:a16="http://schemas.microsoft.com/office/drawing/2014/main" id="{70755FBA-2B2E-4FF2-A6F4-33D87894E5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3484309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</p:spTree>
    <p:extLst>
      <p:ext uri="{BB962C8B-B14F-4D97-AF65-F5344CB8AC3E}">
        <p14:creationId xmlns:p14="http://schemas.microsoft.com/office/powerpoint/2010/main" val="3341198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="" xmlns:a16="http://schemas.microsoft.com/office/drawing/2014/main" id="{824496FF-9599-4A9E-8B7B-4DC5EF0957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4047564"/>
            <a:ext cx="12192000" cy="2810435"/>
          </a:xfr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0" rIns="0" bIns="0" numCol="1" rtlCol="0" anchor="ctr">
            <a:noAutofit/>
          </a:bodyPr>
          <a:lstStyle>
            <a:lvl1pPr marL="0" indent="0">
              <a:buNone/>
              <a:defRPr lang="en-GB" dirty="0">
                <a:solidFill>
                  <a:schemeClr val="lt1"/>
                </a:solidFill>
              </a:defRPr>
            </a:lvl1pPr>
          </a:lstStyle>
          <a:p>
            <a:pPr lvl="0" algn="ctr" defTabSz="914293"/>
            <a:r>
              <a:rPr lang="en-GB" dirty="0"/>
              <a:t> </a:t>
            </a:r>
          </a:p>
        </p:txBody>
      </p:sp>
      <p:sp>
        <p:nvSpPr>
          <p:cNvPr id="17" name="Picture Placeholder 1">
            <a:extLst>
              <a:ext uri="{FF2B5EF4-FFF2-40B4-BE49-F238E27FC236}">
                <a16:creationId xmlns="" xmlns:a16="http://schemas.microsoft.com/office/drawing/2014/main" id="{9E6904C1-927C-4E9F-B7E6-4362F11C732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hidden">
          <a:xfrm>
            <a:off x="0" y="4114800"/>
            <a:ext cx="12192000" cy="2743199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9" name="Bar">
            <a:extLst>
              <a:ext uri="{FF2B5EF4-FFF2-40B4-BE49-F238E27FC236}">
                <a16:creationId xmlns="" xmlns:a16="http://schemas.microsoft.com/office/drawing/2014/main" id="{34462720-98A7-4B43-8404-AB8B644B5A15}"/>
              </a:ext>
            </a:extLst>
          </p:cNvPr>
          <p:cNvSpPr/>
          <p:nvPr userDrawn="1"/>
        </p:nvSpPr>
        <p:spPr bwMode="hidden">
          <a:xfrm>
            <a:off x="-1" y="4023360"/>
            <a:ext cx="12192000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0" name="Section Type">
            <a:extLst>
              <a:ext uri="{FF2B5EF4-FFF2-40B4-BE49-F238E27FC236}">
                <a16:creationId xmlns="" xmlns:a16="http://schemas.microsoft.com/office/drawing/2014/main" id="{B7FD7770-D808-45CD-B073-8F2E4783A4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28625"/>
            <a:ext cx="547370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[OPTIONAL SECTION TYPE]</a:t>
            </a:r>
          </a:p>
        </p:txBody>
      </p:sp>
      <p:sp>
        <p:nvSpPr>
          <p:cNvPr id="25" name="Title">
            <a:extLst>
              <a:ext uri="{FF2B5EF4-FFF2-40B4-BE49-F238E27FC236}">
                <a16:creationId xmlns="" xmlns:a16="http://schemas.microsoft.com/office/drawing/2014/main" id="{F23A7AB8-3B2D-468A-B25B-DB93248C498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42912" y="777551"/>
            <a:ext cx="11301984" cy="1097280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[Section header title]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="" xmlns:a16="http://schemas.microsoft.com/office/drawing/2014/main" id="{F1E02C46-E0D2-418E-90D7-BB601A045B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2103120"/>
            <a:ext cx="5473700" cy="1645920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tx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tx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/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/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Footnotes">
            <a:extLst>
              <a:ext uri="{FF2B5EF4-FFF2-40B4-BE49-F238E27FC236}">
                <a16:creationId xmlns="" xmlns:a16="http://schemas.microsoft.com/office/drawing/2014/main" id="{1875F8D7-8DCD-49D6-81FD-8C98306DF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84F31F0E-A0FA-4541-8BEB-302ACFB971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927" y="1408"/>
          <a:ext cx="1924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833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AutoShap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" y="1408"/>
                        <a:ext cx="1924" cy="1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46A62349-8882-4530-97DD-852A11AE79D7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1" y="1"/>
            <a:ext cx="192424" cy="140075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6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6/11/2019 C:\Users\osalaun001\Desktop\Presentation14.pptx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6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="" xmlns:a16="http://schemas.microsoft.com/office/drawing/2014/main" id="{DAEA971C-6D8E-4FE1-A841-2AD24E705E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912" y="6519863"/>
            <a:ext cx="438912" cy="109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GB" dirty="0"/>
              <a:t>Strategy&amp;</a:t>
            </a:r>
          </a:p>
        </p:txBody>
      </p:sp>
      <p:sp>
        <p:nvSpPr>
          <p:cNvPr id="22" name="Footer Placeholder">
            <a:extLst>
              <a:ext uri="{FF2B5EF4-FFF2-40B4-BE49-F238E27FC236}">
                <a16:creationId xmlns="" xmlns:a16="http://schemas.microsoft.com/office/drawing/2014/main" id="{437BB367-7B31-435F-A8D4-5BF038B1B06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4" name="Date Placeholder">
            <a:extLst>
              <a:ext uri="{FF2B5EF4-FFF2-40B4-BE49-F238E27FC236}">
                <a16:creationId xmlns="" xmlns:a16="http://schemas.microsoft.com/office/drawing/2014/main" id="{359C77D0-3A56-42D4-ADE7-785F099B32B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7" name="Slide Number Placeholder">
            <a:extLst>
              <a:ext uri="{FF2B5EF4-FFF2-40B4-BE49-F238E27FC236}">
                <a16:creationId xmlns="" xmlns:a16="http://schemas.microsoft.com/office/drawing/2014/main" id="{EF197C71-16B6-42F2-9AF9-92E1A7EF1BA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686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ull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6F02FE03-C46E-4BDA-8319-D954DF6F3B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0"/>
            <a:ext cx="12192000" cy="6858000"/>
          </a:xfr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0" rIns="0" bIns="0" numCol="1" rtlCol="0" anchor="ctr">
            <a:noAutofit/>
          </a:bodyPr>
          <a:lstStyle>
            <a:lvl1pPr marL="0" indent="0">
              <a:buNone/>
              <a:defRPr lang="en-GB" dirty="0">
                <a:solidFill>
                  <a:schemeClr val="lt1"/>
                </a:solidFill>
              </a:defRPr>
            </a:lvl1pPr>
          </a:lstStyle>
          <a:p>
            <a:pPr lvl="0" algn="ctr" defTabSz="914293"/>
            <a:r>
              <a:rPr lang="en-GB" dirty="0"/>
              <a:t> </a:t>
            </a:r>
          </a:p>
        </p:txBody>
      </p:sp>
      <p:sp>
        <p:nvSpPr>
          <p:cNvPr id="32" name="Picture Placeholder 1">
            <a:extLst>
              <a:ext uri="{FF2B5EF4-FFF2-40B4-BE49-F238E27FC236}">
                <a16:creationId xmlns="" xmlns:a16="http://schemas.microsoft.com/office/drawing/2014/main" id="{3FF6AAD4-DC63-4784-AA3A-5239F52BF48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hidden">
          <a:xfrm>
            <a:off x="0" y="0"/>
            <a:ext cx="12192000" cy="68580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3" name="Section Type">
            <a:extLst>
              <a:ext uri="{FF2B5EF4-FFF2-40B4-BE49-F238E27FC236}">
                <a16:creationId xmlns="" xmlns:a16="http://schemas.microsoft.com/office/drawing/2014/main" id="{1006F48E-CAF0-4D70-9CD6-87E632C06F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28625"/>
            <a:ext cx="547370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[OPTIONAL SECTION TYPE]</a:t>
            </a:r>
          </a:p>
        </p:txBody>
      </p:sp>
      <p:sp>
        <p:nvSpPr>
          <p:cNvPr id="34" name="Title">
            <a:extLst>
              <a:ext uri="{FF2B5EF4-FFF2-40B4-BE49-F238E27FC236}">
                <a16:creationId xmlns="" xmlns:a16="http://schemas.microsoft.com/office/drawing/2014/main" id="{3BC60DC4-93ED-44C6-9073-D090A6450CA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42913" y="1733550"/>
            <a:ext cx="5584825" cy="1832610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[Section header title]</a:t>
            </a:r>
          </a:p>
        </p:txBody>
      </p:sp>
      <p:sp>
        <p:nvSpPr>
          <p:cNvPr id="35" name="Bar">
            <a:extLst>
              <a:ext uri="{FF2B5EF4-FFF2-40B4-BE49-F238E27FC236}">
                <a16:creationId xmlns="" xmlns:a16="http://schemas.microsoft.com/office/drawing/2014/main" id="{F294D83F-F8C1-4FAF-B4DE-C7CEDF03ED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hidden">
          <a:xfrm>
            <a:off x="442913" y="3749040"/>
            <a:ext cx="5584825" cy="91440"/>
          </a:xfrm>
          <a:solidFill>
            <a:srgbClr val="A32020"/>
          </a:solidFill>
        </p:spPr>
        <p:txBody>
          <a:bodyPr anchor="ctr" anchorCtr="0">
            <a:noAutofit/>
          </a:bodyPr>
          <a:lstStyle>
            <a:lvl1pPr marL="0" algn="ctr">
              <a:spcAft>
                <a:spcPts val="0"/>
              </a:spcAft>
              <a:buFontTx/>
              <a:buNone/>
              <a:defRPr sz="100" b="0">
                <a:solidFill>
                  <a:srgbClr val="A32020"/>
                </a:solidFill>
              </a:defRPr>
            </a:lvl1pPr>
            <a:lvl2pPr marL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4pPr>
            <a:lvl5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5pPr>
            <a:lvl6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6pPr>
            <a:lvl7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7pPr>
            <a:lvl8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8pPr>
            <a:lvl9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="" xmlns:a16="http://schemas.microsoft.com/office/drawing/2014/main" id="{A5DC5173-00E7-4DA9-92E8-FBACADED67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4023360"/>
            <a:ext cx="5584825" cy="2193290"/>
          </a:xfrm>
        </p:spPr>
        <p:txBody>
          <a:bodyPr>
            <a:norm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/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/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7" name="Footnotes">
            <a:extLst>
              <a:ext uri="{FF2B5EF4-FFF2-40B4-BE49-F238E27FC236}">
                <a16:creationId xmlns="" xmlns:a16="http://schemas.microsoft.com/office/drawing/2014/main" id="{9731D6EC-71B9-44E5-976D-BC385831C3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F2FE4BA-018A-45A4-A0C4-F704D8D4B4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57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AutoShap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C3E2A55C-C1D4-4693-B08D-320F6B57244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6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4" name="HeaderTOCPlaceholder" hidden="1"/>
          <p:cNvSpPr txBox="1"/>
          <p:nvPr userDrawn="1">
            <p:custDataLst>
              <p:tags r:id="rId5"/>
            </p:custDataLst>
          </p:nvPr>
        </p:nvSpPr>
        <p:spPr>
          <a:xfrm>
            <a:off x="4341093" y="621261"/>
            <a:ext cx="7204363" cy="122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5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6/11/2019 C:\Users\osalaun001\Desktop\Presentation14.pptx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="" xmlns:a16="http://schemas.microsoft.com/office/drawing/2014/main" id="{B58FB014-40F2-4285-93C0-892CCB6E6A2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912" y="6519863"/>
            <a:ext cx="438912" cy="109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GB" dirty="0"/>
              <a:t>Strategy&amp;</a:t>
            </a:r>
          </a:p>
        </p:txBody>
      </p:sp>
      <p:sp>
        <p:nvSpPr>
          <p:cNvPr id="27" name="Footer Placeholder">
            <a:extLst>
              <a:ext uri="{FF2B5EF4-FFF2-40B4-BE49-F238E27FC236}">
                <a16:creationId xmlns="" xmlns:a16="http://schemas.microsoft.com/office/drawing/2014/main" id="{50A9FE64-E3FB-44C4-A8D8-96A16A1021A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9" name="Date Placeholder">
            <a:extLst>
              <a:ext uri="{FF2B5EF4-FFF2-40B4-BE49-F238E27FC236}">
                <a16:creationId xmlns="" xmlns:a16="http://schemas.microsoft.com/office/drawing/2014/main" id="{EC54EBA8-A1D5-4DAC-B623-3AE674F2D98B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0" name="Slide Number Placeholder">
            <a:extLst>
              <a:ext uri="{FF2B5EF4-FFF2-40B4-BE49-F238E27FC236}">
                <a16:creationId xmlns="" xmlns:a16="http://schemas.microsoft.com/office/drawing/2014/main" id="{BEC1FC99-BFDA-4825-ACC1-39941D9CF1A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1760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ull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="" xmlns:a16="http://schemas.microsoft.com/office/drawing/2014/main" id="{55D9D2B5-F6CB-4389-8F2C-FBB3FAF27C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0"/>
            <a:ext cx="12192000" cy="6858000"/>
          </a:xfr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0" rIns="0" bIns="0" numCol="1" rtlCol="0" anchor="ctr">
            <a:noAutofit/>
          </a:bodyPr>
          <a:lstStyle>
            <a:lvl1pPr marL="0" indent="0"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lvl="0" algn="ctr" defTabSz="914293"/>
            <a:r>
              <a:rPr lang="en-GB" dirty="0"/>
              <a:t> </a:t>
            </a:r>
          </a:p>
        </p:txBody>
      </p:sp>
      <p:sp>
        <p:nvSpPr>
          <p:cNvPr id="22" name="Picture Placeholder 1">
            <a:extLst>
              <a:ext uri="{FF2B5EF4-FFF2-40B4-BE49-F238E27FC236}">
                <a16:creationId xmlns="" xmlns:a16="http://schemas.microsoft.com/office/drawing/2014/main" id="{82FB8CAC-A7A5-4730-A80B-53C621DE55E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hidden">
          <a:xfrm>
            <a:off x="0" y="0"/>
            <a:ext cx="12192000" cy="6858000"/>
          </a:xfrm>
          <a:solidFill>
            <a:srgbClr val="7D7D7D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3" name="Section Type">
            <a:extLst>
              <a:ext uri="{FF2B5EF4-FFF2-40B4-BE49-F238E27FC236}">
                <a16:creationId xmlns="" xmlns:a16="http://schemas.microsoft.com/office/drawing/2014/main" id="{95F88C0A-8CD7-4B69-B18D-09B546CF86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28625"/>
            <a:ext cx="547370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[OPTIONAL SECTION TYPE]</a:t>
            </a:r>
          </a:p>
        </p:txBody>
      </p:sp>
      <p:sp>
        <p:nvSpPr>
          <p:cNvPr id="25" name="Title">
            <a:extLst>
              <a:ext uri="{FF2B5EF4-FFF2-40B4-BE49-F238E27FC236}">
                <a16:creationId xmlns="" xmlns:a16="http://schemas.microsoft.com/office/drawing/2014/main" id="{A55F7786-AFCE-46F6-A9CF-FB53F2062C8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42913" y="1733550"/>
            <a:ext cx="5586984" cy="1832610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[Section header title]</a:t>
            </a:r>
          </a:p>
        </p:txBody>
      </p:sp>
      <p:sp>
        <p:nvSpPr>
          <p:cNvPr id="26" name="Bar">
            <a:extLst>
              <a:ext uri="{FF2B5EF4-FFF2-40B4-BE49-F238E27FC236}">
                <a16:creationId xmlns="" xmlns:a16="http://schemas.microsoft.com/office/drawing/2014/main" id="{856506E4-CBE4-436B-8671-AFEEA6EAE8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hidden">
          <a:xfrm>
            <a:off x="442913" y="3749040"/>
            <a:ext cx="5586984" cy="91440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algn="ctr">
              <a:spcAft>
                <a:spcPts val="0"/>
              </a:spcAft>
              <a:buFontTx/>
              <a:buNone/>
              <a:defRPr sz="100" b="0">
                <a:solidFill>
                  <a:schemeClr val="bg1"/>
                </a:solidFill>
              </a:defRPr>
            </a:lvl1pPr>
            <a:lvl2pPr marL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4pPr>
            <a:lvl5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5pPr>
            <a:lvl6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6pPr>
            <a:lvl7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7pPr>
            <a:lvl8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8pPr>
            <a:lvl9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="" xmlns:a16="http://schemas.microsoft.com/office/drawing/2014/main" id="{2EBCDC09-07FB-46C1-8A20-00FA5C3603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4023360"/>
            <a:ext cx="5586984" cy="2193290"/>
          </a:xfrm>
        </p:spPr>
        <p:txBody>
          <a:bodyPr/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/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/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2" name="Footnotes">
            <a:extLst>
              <a:ext uri="{FF2B5EF4-FFF2-40B4-BE49-F238E27FC236}">
                <a16:creationId xmlns="" xmlns:a16="http://schemas.microsoft.com/office/drawing/2014/main" id="{C6C949C6-C4E2-47EE-AF6D-38A96261E8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2550DD9D-BE89-427B-BCAE-685CC5A8AC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81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AutoShap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ED391093-6B91-4A09-BED9-3C21C6D10F0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6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4" name="HeaderTOCPlaceholder" hidden="1"/>
          <p:cNvSpPr txBox="1"/>
          <p:nvPr userDrawn="1">
            <p:custDataLst>
              <p:tags r:id="rId5"/>
            </p:custDataLst>
          </p:nvPr>
        </p:nvSpPr>
        <p:spPr>
          <a:xfrm>
            <a:off x="4341093" y="621261"/>
            <a:ext cx="7204363" cy="122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5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6/11/2019 C:\Users\osalaun001\Desktop\Presentation14.pptx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="" xmlns:a16="http://schemas.microsoft.com/office/drawing/2014/main" id="{6631CF54-F392-4626-826C-E45A1C34CA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912" y="6519863"/>
            <a:ext cx="438912" cy="109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GB" dirty="0"/>
              <a:t>Strategy&amp;</a:t>
            </a:r>
          </a:p>
        </p:txBody>
      </p:sp>
      <p:sp>
        <p:nvSpPr>
          <p:cNvPr id="27" name="Footer Placeholder">
            <a:extLst>
              <a:ext uri="{FF2B5EF4-FFF2-40B4-BE49-F238E27FC236}">
                <a16:creationId xmlns="" xmlns:a16="http://schemas.microsoft.com/office/drawing/2014/main" id="{5C21B352-F7BA-44B4-BE01-E7A926C9D37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9" name="Date Placeholder">
            <a:extLst>
              <a:ext uri="{FF2B5EF4-FFF2-40B4-BE49-F238E27FC236}">
                <a16:creationId xmlns="" xmlns:a16="http://schemas.microsoft.com/office/drawing/2014/main" id="{0CAD1D4C-1B54-49AB-8EA8-A951BFC91BA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0" name="Slide Number Placeholder">
            <a:extLst>
              <a:ext uri="{FF2B5EF4-FFF2-40B4-BE49-F238E27FC236}">
                <a16:creationId xmlns="" xmlns:a16="http://schemas.microsoft.com/office/drawing/2014/main" id="{C2B87031-E677-41DE-BE36-7C0546F214D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495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7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8" name="Legal">
            <a:extLst>
              <a:ext uri="{FF2B5EF4-FFF2-40B4-BE49-F238E27FC236}">
                <a16:creationId xmlns="" xmlns:a16="http://schemas.microsoft.com/office/drawing/2014/main" id="{ABBF92B7-07DF-4DC6-9A5F-473D50B3E705}"/>
              </a:ext>
            </a:extLst>
          </p:cNvPr>
          <p:cNvSpPr txBox="1"/>
          <p:nvPr userDrawn="1"/>
        </p:nvSpPr>
        <p:spPr>
          <a:xfrm>
            <a:off x="447674" y="5513388"/>
            <a:ext cx="11301984" cy="10810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R="0" lvl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00000"/>
              <a:buFont typeface="Arial"/>
              <a:buNone/>
              <a:tabLst/>
              <a:defRPr kumimoji="0" lang="en-GB" sz="900" b="1" i="0" u="none" strike="noStrike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234950" marR="0" indent="-228600" defTabSz="1019175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lang="en-GB" sz="1400" b="0" noProof="0" dirty="0" smtClean="0">
                <a:solidFill>
                  <a:schemeClr val="bg1"/>
                </a:solidFill>
              </a:defRPr>
            </a:lvl2pPr>
            <a:lvl3pPr marL="468000" marR="0" indent="-230400" defTabSz="1019175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lang="en-GB" sz="1400" b="0" noProof="0" dirty="0" smtClean="0">
                <a:solidFill>
                  <a:schemeClr val="bg1"/>
                </a:solidFill>
              </a:defRPr>
            </a:lvl3pPr>
            <a:lvl4pPr marL="694800" marR="0" indent="-230400" defTabSz="1019175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lang="en-GB" sz="1400" b="0" noProof="0" dirty="0" smtClean="0">
                <a:solidFill>
                  <a:schemeClr val="bg1"/>
                </a:solidFill>
              </a:defRPr>
            </a:lvl4pPr>
            <a:lvl5pPr marL="914400" marR="0" indent="-228600" defTabSz="1019175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lang="en-GB" sz="1400" b="0" baseline="0" noProof="0" dirty="0" smtClean="0">
                <a:solidFill>
                  <a:schemeClr val="bg1"/>
                </a:solidFill>
              </a:defRPr>
            </a:lvl5pPr>
            <a:lvl6pPr marL="234000" indent="-23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400" b="0" baseline="0" noProof="0" dirty="0" smtClean="0"/>
            </a:lvl6pPr>
            <a:lvl7pPr marL="4680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400" b="0" baseline="0" noProof="0" dirty="0" smtClean="0"/>
            </a:lvl7pPr>
            <a:lvl8pPr marL="6948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400" b="0" baseline="0" noProof="0" dirty="0" smtClean="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400" b="0" baseline="0" noProof="0" dirty="0"/>
            </a:lvl9pPr>
          </a:lstStyle>
          <a:p>
            <a:pPr lvl="0"/>
            <a:r>
              <a:rPr lang="en-GB" sz="1200" noProof="0" dirty="0"/>
              <a:t>strategyand.pwc.com</a:t>
            </a:r>
          </a:p>
          <a:p>
            <a:pPr lvl="0">
              <a:spcAft>
                <a:spcPts val="0"/>
              </a:spcAft>
            </a:pPr>
            <a:r>
              <a:rPr lang="en-GB" sz="1200" noProof="0" dirty="0"/>
              <a:t>© </a:t>
            </a:r>
            <a:r>
              <a:rPr lang="en-GB" sz="1200" b="0" noProof="0" dirty="0"/>
              <a:t>2020 PwC. All rights reserved.</a:t>
            </a:r>
          </a:p>
          <a:p>
            <a:pPr lvl="0">
              <a:spcAft>
                <a:spcPts val="0"/>
              </a:spcAft>
            </a:pPr>
            <a:r>
              <a:rPr lang="en-GB" sz="1200" b="0" noProof="0" dirty="0"/>
              <a:t>PwC refers to the PwC network and/or one or more of its member firms, each of which is a separate legal entity. Please see pwc.com/structure for further details.</a:t>
            </a:r>
          </a:p>
          <a:p>
            <a:pPr lvl="0">
              <a:spcAft>
                <a:spcPts val="0"/>
              </a:spcAft>
            </a:pPr>
            <a:r>
              <a:rPr lang="en-GB" sz="1200" b="0" noProof="0" dirty="0"/>
              <a:t>Disclaimer: This content is general information purposes only, and should not be used as a substitute for consultation with professional advisors.</a:t>
            </a:r>
          </a:p>
        </p:txBody>
      </p:sp>
      <p:sp>
        <p:nvSpPr>
          <p:cNvPr id="15" name="Title">
            <a:extLst>
              <a:ext uri="{FF2B5EF4-FFF2-40B4-BE49-F238E27FC236}">
                <a16:creationId xmlns="" xmlns:a16="http://schemas.microsoft.com/office/drawing/2014/main" id="{825C8F7B-464D-4CFD-A2B5-54330E5B0C7F}"/>
              </a:ext>
            </a:extLst>
          </p:cNvPr>
          <p:cNvSpPr txBox="1">
            <a:spLocks/>
          </p:cNvSpPr>
          <p:nvPr userDrawn="1"/>
        </p:nvSpPr>
        <p:spPr>
          <a:xfrm>
            <a:off x="442914" y="1733550"/>
            <a:ext cx="5473699" cy="133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9" name="Bar">
            <a:extLst>
              <a:ext uri="{FF2B5EF4-FFF2-40B4-BE49-F238E27FC236}">
                <a16:creationId xmlns="" xmlns:a16="http://schemas.microsoft.com/office/drawing/2014/main" id="{7DFAE9D3-5945-4F2A-A4FE-5BFCC478F0AD}"/>
              </a:ext>
            </a:extLst>
          </p:cNvPr>
          <p:cNvSpPr/>
          <p:nvPr userDrawn="1"/>
        </p:nvSpPr>
        <p:spPr bwMode="hidden">
          <a:xfrm>
            <a:off x="442914" y="3246438"/>
            <a:ext cx="5473701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pic>
        <p:nvPicPr>
          <p:cNvPr id="22" name="Strategy&amp;">
            <a:extLst>
              <a:ext uri="{FF2B5EF4-FFF2-40B4-BE49-F238E27FC236}">
                <a16:creationId xmlns="" xmlns:a16="http://schemas.microsoft.com/office/drawing/2014/main" id="{DF55EA50-11D3-44A9-A019-4DCB3DB309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0988" y="349250"/>
            <a:ext cx="18288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249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Title only">
  <p:cSld name="Header and 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905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AutoShap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2751" y="622089"/>
            <a:ext cx="11368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2751" y="6102278"/>
            <a:ext cx="11368800" cy="23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 i="1">
                <a:solidFill>
                  <a:schemeClr val="dk1"/>
                </a:solidFill>
              </a:defRPr>
            </a:lvl1pPr>
            <a:lvl2pPr marL="1219170" lvl="1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828754" lvl="2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2438339" lvl="3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3047924" lvl="4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3657509" lvl="5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–"/>
              <a:defRPr/>
            </a:lvl6pPr>
            <a:lvl7pPr marL="4267093" lvl="6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•"/>
              <a:defRPr/>
            </a:lvl7pPr>
            <a:lvl8pPr marL="4876678" lvl="7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–"/>
              <a:defRPr/>
            </a:lvl8pPr>
            <a:lvl9pPr marL="5486263" lvl="8" indent="-406390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200"/>
              <a:buChar char="•"/>
              <a:defRPr/>
            </a:lvl9pPr>
          </a:lstStyle>
          <a:p>
            <a:endParaRPr lang="en-GB"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412751" y="1288200"/>
            <a:ext cx="11368800" cy="28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867" b="1"/>
            </a:lvl1pPr>
            <a:lvl2pPr marL="1219170" lvl="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Font typeface="Arial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Font typeface="Arial"/>
              <a:buNone/>
              <a:defRPr/>
            </a:lvl5pPr>
            <a:lvl6pPr marL="3657509" lvl="5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–"/>
              <a:defRPr/>
            </a:lvl6pPr>
            <a:lvl7pPr marL="4267093" lvl="6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•"/>
              <a:defRPr/>
            </a:lvl7pPr>
            <a:lvl8pPr marL="4876678" lvl="7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–"/>
              <a:defRPr/>
            </a:lvl8pPr>
            <a:lvl9pPr marL="5486263" lvl="8" indent="-406390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200"/>
              <a:buChar char="•"/>
              <a:defRPr/>
            </a:lvl9pPr>
          </a:lstStyle>
          <a:p>
            <a:endParaRPr lang="en-GB" dirty="0"/>
          </a:p>
        </p:txBody>
      </p:sp>
      <p:sp>
        <p:nvSpPr>
          <p:cNvPr id="14" name="Google Shape;9;p1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800" cy="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66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442DF118-3518-41E0-906A-E7D837842F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0917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="" xmlns:a16="http://schemas.microsoft.com/office/drawing/2014/main" id="{23612171-3689-4ED0-972F-F361A4A13E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9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929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AutoShap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property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73E5-EC42-4FD9-92B0-CAC05096A2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frame line"/>
          <p:cNvCxnSpPr/>
          <p:nvPr userDrawn="1"/>
        </p:nvCxnSpPr>
        <p:spPr>
          <a:xfrm rot="5400000" flipH="1" flipV="1">
            <a:off x="5938657" y="-4910947"/>
            <a:ext cx="180000" cy="10992000"/>
          </a:xfrm>
          <a:prstGeom prst="bentConnector2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174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43">
            <a:extLst>
              <a:ext uri="{FF2B5EF4-FFF2-40B4-BE49-F238E27FC236}">
                <a16:creationId xmlns="" xmlns:a16="http://schemas.microsoft.com/office/drawing/2014/main" id="{27EEB629-77A0-41ED-BFEB-B8F605DF34AF}"/>
              </a:ext>
            </a:extLst>
          </p:cNvPr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Booz &amp; Company</a:t>
            </a:r>
          </a:p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Rectangle 171">
            <a:extLst>
              <a:ext uri="{FF2B5EF4-FFF2-40B4-BE49-F238E27FC236}">
                <a16:creationId xmlns="" xmlns:a16="http://schemas.microsoft.com/office/drawing/2014/main" id="{D79D8F05-0114-45B2-912D-EAA83E67353E}"/>
              </a:ext>
            </a:extLst>
          </p:cNvPr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BC01D-61F9-483A-B302-9CE8C6CA6939}" type="slidenum">
              <a:rPr lang="en-US" altLang="nl-NL"/>
              <a:pPr/>
              <a:t>‹#›</a:t>
            </a:fld>
            <a:endParaRPr lang="en-US" altLang="nl-NL"/>
          </a:p>
        </p:txBody>
      </p:sp>
      <p:sp>
        <p:nvSpPr>
          <p:cNvPr id="6" name="Rectangle 180">
            <a:extLst>
              <a:ext uri="{FF2B5EF4-FFF2-40B4-BE49-F238E27FC236}">
                <a16:creationId xmlns="" xmlns:a16="http://schemas.microsoft.com/office/drawing/2014/main" id="{72741A44-15DF-4AF2-80EE-A7AA5362B62D}"/>
              </a:ext>
            </a:extLst>
          </p:cNvPr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Archive number</a:t>
            </a:r>
          </a:p>
        </p:txBody>
      </p:sp>
    </p:spTree>
    <p:extLst>
      <p:ext uri="{BB962C8B-B14F-4D97-AF65-F5344CB8AC3E}">
        <p14:creationId xmlns:p14="http://schemas.microsoft.com/office/powerpoint/2010/main" val="18944676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953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AutoShap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34" y="755625"/>
            <a:ext cx="10606618" cy="29495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73E5-EC42-4FD9-92B0-CAC05096A2A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95867" y="1522186"/>
            <a:ext cx="106080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795867" y="1915884"/>
            <a:ext cx="10608000" cy="4104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8" name="Shape 14"/>
          <p:cNvCxnSpPr/>
          <p:nvPr userDrawn="1"/>
        </p:nvCxnSpPr>
        <p:spPr>
          <a:xfrm rot="5400000" flipH="1" flipV="1">
            <a:off x="5867899" y="-4724262"/>
            <a:ext cx="180000" cy="10848000"/>
          </a:xfrm>
          <a:prstGeom prst="bentConnector2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6900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98C7-1095-4F79-96A7-1CADFC383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397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- Black 1">
  <p:cSld name="1_Title Slide - Black 1">
    <p:bg>
      <p:bgPr>
        <a:solidFill>
          <a:srgbClr val="0000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/>
          <p:nvPr/>
        </p:nvSpPr>
        <p:spPr>
          <a:xfrm>
            <a:off x="5272674" y="0"/>
            <a:ext cx="6919327" cy="6858000"/>
          </a:xfrm>
          <a:custGeom>
            <a:avLst/>
            <a:gdLst/>
            <a:ahLst/>
            <a:cxnLst/>
            <a:rect l="l" t="t" r="r" b="b"/>
            <a:pathLst>
              <a:path w="10890" h="14399" extrusionOk="0">
                <a:moveTo>
                  <a:pt x="6430" y="11342"/>
                </a:moveTo>
                <a:lnTo>
                  <a:pt x="6430" y="11342"/>
                </a:lnTo>
                <a:lnTo>
                  <a:pt x="4303" y="8573"/>
                </a:lnTo>
                <a:cubicBezTo>
                  <a:pt x="3341" y="9222"/>
                  <a:pt x="3156" y="9735"/>
                  <a:pt x="3156" y="10441"/>
                </a:cubicBezTo>
                <a:cubicBezTo>
                  <a:pt x="3156" y="11468"/>
                  <a:pt x="3957" y="12005"/>
                  <a:pt x="4748" y="12005"/>
                </a:cubicBezTo>
                <a:cubicBezTo>
                  <a:pt x="5465" y="12005"/>
                  <a:pt x="6041" y="11643"/>
                  <a:pt x="6430" y="11342"/>
                </a:cubicBezTo>
                <a:close/>
                <a:moveTo>
                  <a:pt x="6629" y="11436"/>
                </a:moveTo>
                <a:lnTo>
                  <a:pt x="6629" y="11436"/>
                </a:lnTo>
                <a:cubicBezTo>
                  <a:pt x="5984" y="11952"/>
                  <a:pt x="5369" y="12202"/>
                  <a:pt x="4748" y="12202"/>
                </a:cubicBezTo>
                <a:cubicBezTo>
                  <a:pt x="3859" y="12202"/>
                  <a:pt x="2959" y="11597"/>
                  <a:pt x="2959" y="10441"/>
                </a:cubicBezTo>
                <a:cubicBezTo>
                  <a:pt x="2959" y="9418"/>
                  <a:pt x="3440" y="8902"/>
                  <a:pt x="4272" y="8357"/>
                </a:cubicBezTo>
                <a:lnTo>
                  <a:pt x="4348" y="8307"/>
                </a:lnTo>
                <a:lnTo>
                  <a:pt x="6704" y="11376"/>
                </a:lnTo>
                <a:lnTo>
                  <a:pt x="6629" y="11436"/>
                </a:lnTo>
                <a:close/>
                <a:moveTo>
                  <a:pt x="10890" y="11315"/>
                </a:moveTo>
                <a:lnTo>
                  <a:pt x="10890" y="11315"/>
                </a:lnTo>
                <a:lnTo>
                  <a:pt x="10890" y="11059"/>
                </a:lnTo>
                <a:lnTo>
                  <a:pt x="10137" y="11679"/>
                </a:lnTo>
                <a:lnTo>
                  <a:pt x="10890" y="12650"/>
                </a:lnTo>
                <a:lnTo>
                  <a:pt x="10890" y="12328"/>
                </a:lnTo>
                <a:lnTo>
                  <a:pt x="10410" y="11709"/>
                </a:lnTo>
                <a:lnTo>
                  <a:pt x="10890" y="11315"/>
                </a:lnTo>
                <a:close/>
                <a:moveTo>
                  <a:pt x="5509" y="2309"/>
                </a:moveTo>
                <a:lnTo>
                  <a:pt x="5509" y="2309"/>
                </a:lnTo>
                <a:cubicBezTo>
                  <a:pt x="4911" y="2309"/>
                  <a:pt x="4509" y="2757"/>
                  <a:pt x="4509" y="3423"/>
                </a:cubicBezTo>
                <a:cubicBezTo>
                  <a:pt x="4509" y="4061"/>
                  <a:pt x="4794" y="4495"/>
                  <a:pt x="5177" y="4979"/>
                </a:cubicBezTo>
                <a:cubicBezTo>
                  <a:pt x="5951" y="4515"/>
                  <a:pt x="6397" y="4088"/>
                  <a:pt x="6397" y="3338"/>
                </a:cubicBezTo>
                <a:cubicBezTo>
                  <a:pt x="6397" y="2580"/>
                  <a:pt x="5939" y="2309"/>
                  <a:pt x="5509" y="2309"/>
                </a:cubicBezTo>
                <a:close/>
                <a:moveTo>
                  <a:pt x="5509" y="2112"/>
                </a:moveTo>
                <a:lnTo>
                  <a:pt x="5509" y="2112"/>
                </a:lnTo>
                <a:cubicBezTo>
                  <a:pt x="6168" y="2112"/>
                  <a:pt x="6594" y="2594"/>
                  <a:pt x="6594" y="3338"/>
                </a:cubicBezTo>
                <a:cubicBezTo>
                  <a:pt x="6594" y="4202"/>
                  <a:pt x="6062" y="4688"/>
                  <a:pt x="5203" y="5193"/>
                </a:cubicBezTo>
                <a:lnTo>
                  <a:pt x="5129" y="5236"/>
                </a:lnTo>
                <a:lnTo>
                  <a:pt x="5076" y="5169"/>
                </a:lnTo>
                <a:cubicBezTo>
                  <a:pt x="4658" y="4646"/>
                  <a:pt x="4312" y="4152"/>
                  <a:pt x="4312" y="3423"/>
                </a:cubicBezTo>
                <a:cubicBezTo>
                  <a:pt x="4312" y="2639"/>
                  <a:pt x="4793" y="2112"/>
                  <a:pt x="5509" y="2112"/>
                </a:cubicBezTo>
                <a:close/>
                <a:moveTo>
                  <a:pt x="8145" y="13316"/>
                </a:moveTo>
                <a:lnTo>
                  <a:pt x="8145" y="13316"/>
                </a:lnTo>
                <a:lnTo>
                  <a:pt x="8067" y="13381"/>
                </a:lnTo>
                <a:cubicBezTo>
                  <a:pt x="7613" y="13765"/>
                  <a:pt x="7072" y="14154"/>
                  <a:pt x="6350" y="14399"/>
                </a:cubicBezTo>
                <a:lnTo>
                  <a:pt x="6871" y="14399"/>
                </a:lnTo>
                <a:cubicBezTo>
                  <a:pt x="7374" y="14168"/>
                  <a:pt x="7779" y="13876"/>
                  <a:pt x="8116" y="13597"/>
                </a:cubicBezTo>
                <a:lnTo>
                  <a:pt x="8749" y="14399"/>
                </a:lnTo>
                <a:lnTo>
                  <a:pt x="9000" y="14399"/>
                </a:lnTo>
                <a:lnTo>
                  <a:pt x="8145" y="13316"/>
                </a:lnTo>
                <a:close/>
                <a:moveTo>
                  <a:pt x="8085" y="744"/>
                </a:moveTo>
                <a:lnTo>
                  <a:pt x="8085" y="744"/>
                </a:lnTo>
                <a:cubicBezTo>
                  <a:pt x="8705" y="1374"/>
                  <a:pt x="9047" y="2256"/>
                  <a:pt x="9047" y="3225"/>
                </a:cubicBezTo>
                <a:cubicBezTo>
                  <a:pt x="9047" y="5140"/>
                  <a:pt x="7817" y="6085"/>
                  <a:pt x="6558" y="6890"/>
                </a:cubicBezTo>
                <a:lnTo>
                  <a:pt x="6467" y="6948"/>
                </a:lnTo>
                <a:lnTo>
                  <a:pt x="8660" y="9776"/>
                </a:lnTo>
                <a:lnTo>
                  <a:pt x="10890" y="7953"/>
                </a:lnTo>
                <a:lnTo>
                  <a:pt x="10890" y="7699"/>
                </a:lnTo>
                <a:lnTo>
                  <a:pt x="8692" y="9495"/>
                </a:lnTo>
                <a:lnTo>
                  <a:pt x="6755" y="6997"/>
                </a:lnTo>
                <a:cubicBezTo>
                  <a:pt x="8028" y="6176"/>
                  <a:pt x="9244" y="5193"/>
                  <a:pt x="9244" y="3225"/>
                </a:cubicBezTo>
                <a:cubicBezTo>
                  <a:pt x="9244" y="2203"/>
                  <a:pt x="8882" y="1273"/>
                  <a:pt x="8226" y="605"/>
                </a:cubicBezTo>
                <a:cubicBezTo>
                  <a:pt x="7987" y="363"/>
                  <a:pt x="7717" y="160"/>
                  <a:pt x="7422" y="0"/>
                </a:cubicBezTo>
                <a:lnTo>
                  <a:pt x="6956" y="0"/>
                </a:lnTo>
                <a:cubicBezTo>
                  <a:pt x="7383" y="168"/>
                  <a:pt x="7764" y="417"/>
                  <a:pt x="8085" y="744"/>
                </a:cubicBezTo>
                <a:close/>
                <a:moveTo>
                  <a:pt x="3000" y="14399"/>
                </a:moveTo>
                <a:lnTo>
                  <a:pt x="3000" y="14399"/>
                </a:lnTo>
                <a:lnTo>
                  <a:pt x="2437" y="14399"/>
                </a:lnTo>
                <a:cubicBezTo>
                  <a:pt x="1992" y="14200"/>
                  <a:pt x="1594" y="13935"/>
                  <a:pt x="1252" y="13609"/>
                </a:cubicBezTo>
                <a:cubicBezTo>
                  <a:pt x="444" y="12837"/>
                  <a:pt x="0" y="11742"/>
                  <a:pt x="0" y="10526"/>
                </a:cubicBezTo>
                <a:cubicBezTo>
                  <a:pt x="0" y="8385"/>
                  <a:pt x="1347" y="7252"/>
                  <a:pt x="2696" y="6434"/>
                </a:cubicBezTo>
                <a:cubicBezTo>
                  <a:pt x="2143" y="5692"/>
                  <a:pt x="1578" y="4779"/>
                  <a:pt x="1578" y="3394"/>
                </a:cubicBezTo>
                <a:cubicBezTo>
                  <a:pt x="1578" y="1869"/>
                  <a:pt x="2358" y="630"/>
                  <a:pt x="3585" y="0"/>
                </a:cubicBezTo>
                <a:lnTo>
                  <a:pt x="4077" y="0"/>
                </a:lnTo>
                <a:cubicBezTo>
                  <a:pt x="2686" y="519"/>
                  <a:pt x="1775" y="1790"/>
                  <a:pt x="1775" y="3394"/>
                </a:cubicBezTo>
                <a:cubicBezTo>
                  <a:pt x="1775" y="4773"/>
                  <a:pt x="2340" y="5636"/>
                  <a:pt x="2919" y="6402"/>
                </a:cubicBezTo>
                <a:lnTo>
                  <a:pt x="2985" y="6490"/>
                </a:lnTo>
                <a:lnTo>
                  <a:pt x="2891" y="6546"/>
                </a:lnTo>
                <a:cubicBezTo>
                  <a:pt x="1558" y="7341"/>
                  <a:pt x="197" y="8434"/>
                  <a:pt x="197" y="10526"/>
                </a:cubicBezTo>
                <a:cubicBezTo>
                  <a:pt x="197" y="12425"/>
                  <a:pt x="1272" y="13845"/>
                  <a:pt x="3000" y="14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0"/>
          <p:cNvSpPr/>
          <p:nvPr/>
        </p:nvSpPr>
        <p:spPr>
          <a:xfrm>
            <a:off x="609599" y="1504950"/>
            <a:ext cx="5307012" cy="91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0"/>
          <p:cNvSpPr txBox="1">
            <a:spLocks noGrp="1"/>
          </p:cNvSpPr>
          <p:nvPr>
            <p:ph type="ctrTitle"/>
          </p:nvPr>
        </p:nvSpPr>
        <p:spPr>
          <a:xfrm>
            <a:off x="609600" y="1733550"/>
            <a:ext cx="5307013" cy="16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ubTitle" idx="1"/>
          </p:nvPr>
        </p:nvSpPr>
        <p:spPr>
          <a:xfrm>
            <a:off x="609599" y="4480560"/>
            <a:ext cx="3780367" cy="68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5153" y="430505"/>
            <a:ext cx="2024583" cy="46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6026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1EE48B47-3ECD-4D4B-A339-0F8809B9C6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73615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6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="" xmlns:a16="http://schemas.microsoft.com/office/drawing/2014/main" id="{53E32E58-F9AE-4DD1-8F08-3E4DEFE182D3}"/>
              </a:ext>
            </a:extLst>
          </p:cNvPr>
          <p:cNvSpPr txBox="1">
            <a:spLocks/>
          </p:cNvSpPr>
          <p:nvPr userDrawn="1"/>
        </p:nvSpPr>
        <p:spPr>
          <a:xfrm>
            <a:off x="0" y="6114520"/>
            <a:ext cx="12192000" cy="763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 Regular" charset="0"/>
                <a:ea typeface="Roboto Regular" charset="0"/>
                <a:cs typeface="Roboto Regular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l-GR" kern="0" dirty="0">
              <a:solidFill>
                <a:srgbClr val="013476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522111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>
                <a:solidFill>
                  <a:srgbClr val="013476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B50A5B6-0B3B-4215-9544-60145E626414}"/>
              </a:ext>
            </a:extLst>
          </p:cNvPr>
          <p:cNvCxnSpPr/>
          <p:nvPr userDrawn="1"/>
        </p:nvCxnSpPr>
        <p:spPr>
          <a:xfrm>
            <a:off x="406722" y="1072880"/>
            <a:ext cx="1141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BBB67E-7266-4F93-9C5A-4D05BF0E588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3789" y="6292781"/>
            <a:ext cx="3878909" cy="44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809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751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674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588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="" xmlns:a16="http://schemas.microsoft.com/office/drawing/2014/main" id="{B63AE5B8-DD09-441C-82CF-6C774ED7E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9975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="" xmlns:a16="http://schemas.microsoft.com/office/drawing/2014/main" id="{8DDFACA4-F2E3-4B6B-85E8-0343DD6FD5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857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b="0" i="0" kern="0" dirty="0">
              <a:solidFill>
                <a:srgbClr val="000000"/>
              </a:solidFill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227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579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917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9130FB5D-8836-4E8A-BF61-9D54A4EAB6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76090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8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="" xmlns:a16="http://schemas.microsoft.com/office/drawing/2014/main" id="{F81CC24B-8DEB-492F-96D6-6E7A4709BC1A}"/>
              </a:ext>
            </a:extLst>
          </p:cNvPr>
          <p:cNvSpPr txBox="1">
            <a:spLocks/>
          </p:cNvSpPr>
          <p:nvPr userDrawn="1"/>
        </p:nvSpPr>
        <p:spPr>
          <a:xfrm>
            <a:off x="0" y="6114520"/>
            <a:ext cx="12192000" cy="763600"/>
          </a:xfrm>
          <a:prstGeom prst="rect">
            <a:avLst/>
          </a:prstGeom>
          <a:solidFill>
            <a:srgbClr val="01347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 Regular" charset="0"/>
                <a:ea typeface="Roboto Regular" charset="0"/>
                <a:cs typeface="Roboto Regular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l-GR" kern="0" dirty="0">
              <a:solidFill>
                <a:srgbClr val="013476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F33D065-9030-46D8-9048-BF1716459F4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8750" y="6271499"/>
            <a:ext cx="4326754" cy="449643"/>
          </a:xfrm>
          <a:prstGeom prst="rect">
            <a:avLst/>
          </a:prstGeom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229380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172646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522111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525798F-26A0-4314-B6F8-54FBAD4D3BEC}"/>
              </a:ext>
            </a:extLst>
          </p:cNvPr>
          <p:cNvCxnSpPr/>
          <p:nvPr userDrawn="1"/>
        </p:nvCxnSpPr>
        <p:spPr>
          <a:xfrm>
            <a:off x="406722" y="1072880"/>
            <a:ext cx="11412000" cy="0"/>
          </a:xfrm>
          <a:prstGeom prst="line">
            <a:avLst/>
          </a:prstGeom>
          <a:ln w="12700">
            <a:solidFill>
              <a:srgbClr val="4A6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79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0053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1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1" descr="ΙΚΑΡΙΟΛΟΓΟΣ: Υπόμνημα του Δήμου Ικαρίας στο Υπουργείο Υγείας">
            <a:extLst>
              <a:ext uri="{FF2B5EF4-FFF2-40B4-BE49-F238E27FC236}">
                <a16:creationId xmlns="" xmlns:a16="http://schemas.microsoft.com/office/drawing/2014/main" id="{58A897C1-56EE-4C48-9440-CC17092C0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08CCB1F-CEA4-4893-A213-1C5C942F342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8750" y="6271499"/>
            <a:ext cx="4326754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8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94894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10658D61-F113-41E0-811C-7C74417291B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7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9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tags" Target="../tags/tag3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tags" Target="../tags/tag31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8" Type="http://schemas.openxmlformats.org/officeDocument/2006/relationships/slideLayout" Target="../slideLayouts/slideLayout23.xml"/><Relationship Id="rId51" Type="http://schemas.openxmlformats.org/officeDocument/2006/relationships/vmlDrawing" Target="../drawings/vmlDrawing16.v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oleObject" Target="../embeddings/oleObject16.bin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ags" Target="../tags/tag150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vmlDrawing" Target="../drawings/vmlDrawing31.v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oleObject" Target="../embeddings/oleObject3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2453694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" name="think-cell Slide" r:id="rId20" imgW="0" imgH="0" progId="">
                  <p:embed/>
                </p:oleObj>
              </mc:Choice>
              <mc:Fallback>
                <p:oleObj name="think-cell Slide" r:id="rId20" imgW="0" imgH="0" progId="">
                  <p:embed/>
                  <p:pic>
                    <p:nvPicPr>
                      <p:cNvPr id="0" name="AutoShape 8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="" xmlns:a16="http://schemas.microsoft.com/office/drawing/2014/main" id="{F37204ED-F58C-493A-8C81-D0A25DC0C310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36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92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8" r:id="rId2"/>
    <p:sldLayoutId id="2147483675" r:id="rId3"/>
    <p:sldLayoutId id="2147483689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79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Helvetica Neue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52"/>
            </p:custDataLst>
          </p:nvPr>
        </p:nvGraphicFramePr>
        <p:xfrm>
          <a:off x="1927" y="1408"/>
          <a:ext cx="1924" cy="1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17" name="think-cell Slide" r:id="rId54" imgW="0" imgH="0" progId="">
                  <p:embed/>
                </p:oleObj>
              </mc:Choice>
              <mc:Fallback>
                <p:oleObj name="think-cell Slide" r:id="rId54" imgW="0" imgH="0" progId="">
                  <p:embed/>
                  <p:pic>
                    <p:nvPicPr>
                      <p:cNvPr id="0" name="AutoShap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" y="1408"/>
                        <a:ext cx="1924" cy="1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53"/>
            </p:custDataLst>
          </p:nvPr>
        </p:nvSpPr>
        <p:spPr>
          <a:xfrm>
            <a:off x="1" y="1"/>
            <a:ext cx="192424" cy="140075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4" y="457200"/>
            <a:ext cx="11301414" cy="7315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008" y="6330950"/>
            <a:ext cx="2847974" cy="1097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750" dirty="0"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18687" y="6484747"/>
            <a:ext cx="2028305" cy="1097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750" smtClean="0">
                <a:latin typeface="+mn-lt"/>
                <a:cs typeface="Arial" pitchFamily="34" charset="0"/>
              </a:defRPr>
            </a:lvl1pPr>
          </a:lstStyle>
          <a:p>
            <a:pPr algn="r"/>
            <a:fld id="{4D5A39AF-FEF5-47AB-AA80-4C0BD4A8B092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B2F6EABF-6A2E-4DCC-AB0D-6A1CC2987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74" y="1670050"/>
            <a:ext cx="11301984" cy="4548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42149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  <p:sldLayoutId id="2147483759" r:id="rId32"/>
    <p:sldLayoutId id="2147483760" r:id="rId33"/>
    <p:sldLayoutId id="2147483761" r:id="rId34"/>
    <p:sldLayoutId id="2147483762" r:id="rId35"/>
    <p:sldLayoutId id="2147483763" r:id="rId36"/>
    <p:sldLayoutId id="2147483764" r:id="rId37"/>
    <p:sldLayoutId id="2147483765" r:id="rId38"/>
    <p:sldLayoutId id="2147483766" r:id="rId39"/>
    <p:sldLayoutId id="2147483767" r:id="rId40"/>
    <p:sldLayoutId id="2147483768" r:id="rId41"/>
    <p:sldLayoutId id="2147483769" r:id="rId42"/>
    <p:sldLayoutId id="2147483770" r:id="rId43"/>
    <p:sldLayoutId id="2147483771" r:id="rId44"/>
    <p:sldLayoutId id="2147483772" r:id="rId45"/>
    <p:sldLayoutId id="2147483773" r:id="rId46"/>
    <p:sldLayoutId id="2147483774" r:id="rId47"/>
    <p:sldLayoutId id="2147483775" r:id="rId48"/>
    <p:sldLayoutId id="2147483776" r:id="rId49"/>
  </p:sldLayoutIdLst>
  <p:hf hdr="0"/>
  <p:txStyles>
    <p:titleStyle>
      <a:lvl1pPr algn="l" defTabSz="898900" rtl="0" eaLnBrk="1" latinLnBrk="0" hangingPunct="1">
        <a:spcBef>
          <a:spcPct val="0"/>
        </a:spcBef>
        <a:buNone/>
        <a:defRPr lang="en-GB" sz="2900" b="0" i="0" kern="1200" baseline="0" noProof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613" marR="0" indent="-201613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en-GB" sz="1600" b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06400" marR="0" indent="-201613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–"/>
        <a:tabLst/>
        <a:defRPr lang="en-GB" sz="1600" b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00075" marR="0" indent="-201613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en-GB" sz="1600" b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3275" marR="0" indent="-201613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–"/>
        <a:tabLst/>
        <a:defRPr lang="en-GB" sz="1600" b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06475" marR="0" indent="-201613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Georgia" panose="02040502050405020303" pitchFamily="18" charset="0"/>
        <a:buChar char="•"/>
        <a:tabLst/>
        <a:defRPr lang="en-GB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209675" indent="-201613" algn="l" defTabSz="8989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lang="en-GB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412875" indent="-201613" algn="l" defTabSz="8989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lang="en-GB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635125" indent="-201613" algn="l" defTabSz="8989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lang="en-GB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1847850" indent="-201613" algn="l" defTabSz="8989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lang="en-GB" sz="1600" b="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447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8900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349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7798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246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6695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145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5593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2" pos="281">
          <p15:clr>
            <a:srgbClr val="F26B43"/>
          </p15:clr>
        </p15:guide>
        <p15:guide id="3" pos="7402">
          <p15:clr>
            <a:srgbClr val="F26B43"/>
          </p15:clr>
        </p15:guide>
        <p15:guide id="6" orient="horz" pos="268">
          <p15:clr>
            <a:srgbClr val="F26B43"/>
          </p15:clr>
        </p15:guide>
        <p15:guide id="7" orient="horz" pos="3917">
          <p15:clr>
            <a:srgbClr val="F26B43"/>
          </p15:clr>
        </p15:guide>
        <p15:guide id="8" orient="horz" pos="1094">
          <p15:clr>
            <a:srgbClr val="F26B43"/>
          </p15:clr>
        </p15:guide>
        <p15:guide id="11" orient="horz" pos="2159">
          <p15:clr>
            <a:srgbClr val="F26B43"/>
          </p15:clr>
        </p15:guide>
        <p15:guide id="21" pos="2502">
          <p15:clr>
            <a:srgbClr val="F26B43"/>
          </p15:clr>
        </p15:guide>
        <p15:guide id="22" pos="2729">
          <p15:clr>
            <a:srgbClr val="F26B43"/>
          </p15:clr>
        </p15:guide>
        <p15:guide id="23" pos="3724">
          <p15:clr>
            <a:srgbClr val="F26B43"/>
          </p15:clr>
        </p15:guide>
        <p15:guide id="24" pos="3840">
          <p15:clr>
            <a:srgbClr val="F26B43"/>
          </p15:clr>
        </p15:guide>
        <p15:guide id="25" pos="3956">
          <p15:clr>
            <a:srgbClr val="F26B43"/>
          </p15:clr>
        </p15:guide>
        <p15:guide id="26" pos="4951">
          <p15:clr>
            <a:srgbClr val="F26B43"/>
          </p15:clr>
        </p15:guide>
        <p15:guide id="27" pos="5178">
          <p15:clr>
            <a:srgbClr val="F26B43"/>
          </p15:clr>
        </p15:guide>
        <p15:guide id="30" orient="horz" pos="9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B1B0BAB6-83E6-4180-BA3D-2CB34E282B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890754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42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 b="0" i="0">
                <a:solidFill>
                  <a:schemeClr val="dk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 kern="0" smtClean="0">
                <a:solidFill>
                  <a:srgbClr val="595959"/>
                </a:solidFill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uk-UA" kern="0" dirty="0">
              <a:solidFill>
                <a:srgbClr val="595959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2462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 Regular" charset="0"/>
          <a:ea typeface="Roboto Regular" charset="0"/>
          <a:cs typeface="Roboto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 Regular" charset="0"/>
          <a:ea typeface="Roboto Regular" charset="0"/>
          <a:cs typeface="Roboto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tags" Target="../tags/tag15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39.bin"/><Relationship Id="rId4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40.bin"/><Relationship Id="rId4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41.bin"/><Relationship Id="rId4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42.vml"/><Relationship Id="rId5" Type="http://schemas.openxmlformats.org/officeDocument/2006/relationships/oleObject" Target="../embeddings/oleObject42.bin"/><Relationship Id="rId4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43.vml"/><Relationship Id="rId5" Type="http://schemas.openxmlformats.org/officeDocument/2006/relationships/oleObject" Target="../embeddings/oleObject43.bin"/><Relationship Id="rId4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44.bin"/><Relationship Id="rId4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45.bin"/><Relationship Id="rId4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46.vml"/><Relationship Id="rId5" Type="http://schemas.openxmlformats.org/officeDocument/2006/relationships/oleObject" Target="../embeddings/oleObject46.bin"/><Relationship Id="rId4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47.vml"/><Relationship Id="rId5" Type="http://schemas.openxmlformats.org/officeDocument/2006/relationships/oleObject" Target="../embeddings/oleObject47.bin"/><Relationship Id="rId4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48.vml"/><Relationship Id="rId5" Type="http://schemas.openxmlformats.org/officeDocument/2006/relationships/oleObject" Target="../embeddings/oleObject48.bin"/><Relationship Id="rId4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36.bin"/><Relationship Id="rId4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vmlDrawing" Target="../drawings/vmlDrawing49.vml"/><Relationship Id="rId5" Type="http://schemas.openxmlformats.org/officeDocument/2006/relationships/oleObject" Target="../embeddings/oleObject49.bin"/><Relationship Id="rId4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vmlDrawing" Target="../drawings/vmlDrawing50.vml"/><Relationship Id="rId5" Type="http://schemas.openxmlformats.org/officeDocument/2006/relationships/oleObject" Target="../embeddings/oleObject50.bin"/><Relationship Id="rId4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51.vml"/><Relationship Id="rId5" Type="http://schemas.openxmlformats.org/officeDocument/2006/relationships/oleObject" Target="../embeddings/oleObject51.bin"/><Relationship Id="rId4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52.vml"/><Relationship Id="rId5" Type="http://schemas.openxmlformats.org/officeDocument/2006/relationships/oleObject" Target="../embeddings/oleObject52.bin"/><Relationship Id="rId4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53.vml"/><Relationship Id="rId5" Type="http://schemas.openxmlformats.org/officeDocument/2006/relationships/oleObject" Target="../embeddings/oleObject53.bin"/><Relationship Id="rId4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54.vml"/><Relationship Id="rId5" Type="http://schemas.openxmlformats.org/officeDocument/2006/relationships/oleObject" Target="../embeddings/oleObject54.bin"/><Relationship Id="rId4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55.vml"/><Relationship Id="rId5" Type="http://schemas.openxmlformats.org/officeDocument/2006/relationships/oleObject" Target="../embeddings/oleObject55.bin"/><Relationship Id="rId4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37.bin"/><Relationship Id="rId4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vmlDrawing" Target="../drawings/vmlDrawing38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38.bin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B46920FD-0316-41E6-AED9-727435DA49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0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8CF923F-5193-44F2-BF83-6951547296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="" xmlns:a16="http://schemas.microsoft.com/office/drawing/2014/main" id="{F4540133-4F80-7847-85FF-A47B419E8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ectangle: Diagonal Corners Snipped 4">
              <a:extLst>
                <a:ext uri="{FF2B5EF4-FFF2-40B4-BE49-F238E27FC236}">
                  <a16:creationId xmlns="" xmlns:a16="http://schemas.microsoft.com/office/drawing/2014/main" id="{AB529D85-EA9E-43D9-9EA9-E4E2545F2336}"/>
                </a:ext>
              </a:extLst>
            </p:cNvPr>
            <p:cNvSpPr/>
            <p:nvPr/>
          </p:nvSpPr>
          <p:spPr>
            <a:xfrm>
              <a:off x="1516987" y="1050290"/>
              <a:ext cx="4741771" cy="302272"/>
            </a:xfrm>
            <a:prstGeom prst="snip2DiagRect">
              <a:avLst/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6" tIns="15860" rIns="111176" bIns="1586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rPr>
                <a:t>Κυβέρνηση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CAD2CDB-9BF8-4448-8880-832B33B17B6A}"/>
              </a:ext>
            </a:extLst>
          </p:cNvPr>
          <p:cNvSpPr txBox="1"/>
          <p:nvPr/>
        </p:nvSpPr>
        <p:spPr>
          <a:xfrm>
            <a:off x="1424517" y="2056819"/>
            <a:ext cx="7462627" cy="25483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“Next Generation EU”</a:t>
            </a:r>
          </a:p>
          <a:p>
            <a:endParaRPr lang="el-GR" sz="3600" b="1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l-GR" sz="4400" b="1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Εθνικό Σχέδιο Ανάκαμψης και Ανθεκτικότητας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E2F638-602B-2447-B69D-5C4CF8E5077E}"/>
              </a:ext>
            </a:extLst>
          </p:cNvPr>
          <p:cNvSpPr txBox="1"/>
          <p:nvPr/>
        </p:nvSpPr>
        <p:spPr>
          <a:xfrm>
            <a:off x="1516986" y="5628780"/>
            <a:ext cx="8780346" cy="6056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Regular" charset="0"/>
                <a:ea typeface="+mn-ea"/>
                <a:cs typeface="Roboto Regular" charset="0"/>
              </a:rPr>
              <a:t>25 Νοεμβρίου 2020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72480EFC-8F6C-42D5-801A-06B41495CF03}"/>
              </a:ext>
            </a:extLst>
          </p:cNvPr>
          <p:cNvSpPr/>
          <p:nvPr/>
        </p:nvSpPr>
        <p:spPr>
          <a:xfrm>
            <a:off x="1516986" y="730905"/>
            <a:ext cx="4741771" cy="302272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white"/>
                </a:solidFill>
                <a:latin typeface="Calibri" panose="020F0502020204030204"/>
                <a:sym typeface="Georgia"/>
              </a:rPr>
              <a:t>ΕΛΛΗΝΙΚΗ ΔΗΜΟΚΡΑΤΙΑ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3717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82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</a:rPr>
              <a:t>Ενεργειακή αναβάθμιση του κτιριακού αποθέματος της χώρας και χωροταξική μεταρρύθμιση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="" xmlns:a16="http://schemas.microsoft.com/office/drawing/2014/main" id="{265B9057-C17D-4A2F-B772-7CBABD06FC5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6326" y="18871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9CD622D-C9C0-4540-9D7D-8B655D0A6CE7}"/>
              </a:ext>
            </a:extLst>
          </p:cNvPr>
          <p:cNvGrpSpPr>
            <a:grpSpLocks noChangeAspect="1"/>
          </p:cNvGrpSpPr>
          <p:nvPr/>
        </p:nvGrpSpPr>
        <p:grpSpPr>
          <a:xfrm>
            <a:off x="896326" y="36449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16086870-631A-414E-B0C4-23175F5E68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2880CC69-0DCC-45A5-B02B-658B3FB37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="" xmlns:a16="http://schemas.microsoft.com/office/drawing/2014/main" id="{9B6A4315-B04C-4B42-A80D-1AE65D003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="" xmlns:a16="http://schemas.microsoft.com/office/drawing/2014/main" id="{299CCA24-597A-4C47-B42B-153343A60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FDDBD60-5CBC-44EA-85D1-CEDA704244FC}"/>
              </a:ext>
            </a:extLst>
          </p:cNvPr>
          <p:cNvSpPr/>
          <p:nvPr/>
        </p:nvSpPr>
        <p:spPr>
          <a:xfrm>
            <a:off x="2305050" y="2104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Εκτενές πρόγραμμα ενεργειακής αναβάθμισης κτιρίων</a:t>
            </a:r>
            <a:r>
              <a:rPr lang="el-GR" b="1" dirty="0"/>
              <a:t/>
            </a:r>
            <a:br>
              <a:rPr lang="el-GR" b="1" dirty="0"/>
            </a:br>
            <a:endParaRPr lang="el-GR" b="1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02327D3-0175-48E6-94F6-F11CD8FA7F92}"/>
              </a:ext>
            </a:extLst>
          </p:cNvPr>
          <p:cNvSpPr/>
          <p:nvPr/>
        </p:nvSpPr>
        <p:spPr>
          <a:xfrm>
            <a:off x="2305050" y="3752143"/>
            <a:ext cx="7473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Υλοποίηση της μεταρρύθμισης του πολεοδομικού και χωροταξικού σχεδιασμού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0794F48-8AB6-4A18-A1F4-B0A9ADCFEA11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26700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508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03835"/>
            <a:ext cx="11360800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Μετάβαση σε ένα πράσινο και βιώσιμο σύστημα μεταφορών</a:t>
            </a:r>
            <a:r>
              <a:rPr lang="el-GR" sz="2800" dirty="0">
                <a:solidFill>
                  <a:schemeClr val="tx2"/>
                </a:solidFill>
                <a:latin typeface="Calibri"/>
                <a:cs typeface="Calibri"/>
              </a:rPr>
              <a:t/>
            </a:r>
            <a:br>
              <a:rPr lang="el-GR" sz="2800" dirty="0">
                <a:solidFill>
                  <a:schemeClr val="tx2"/>
                </a:solidFill>
                <a:latin typeface="Calibri"/>
                <a:cs typeface="Calibri"/>
              </a:rPr>
            </a:br>
            <a:endParaRPr lang="el-GR" sz="2800" dirty="0">
              <a:solidFill>
                <a:schemeClr val="tx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="" xmlns:a16="http://schemas.microsoft.com/office/drawing/2014/main" id="{E008E799-5E9F-454B-84CD-43E7DEEA8B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6326" y="18871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7537F26-3931-4EE9-BF9C-C0263A74DD11}"/>
              </a:ext>
            </a:extLst>
          </p:cNvPr>
          <p:cNvGrpSpPr>
            <a:grpSpLocks noChangeAspect="1"/>
          </p:cNvGrpSpPr>
          <p:nvPr/>
        </p:nvGrpSpPr>
        <p:grpSpPr>
          <a:xfrm>
            <a:off x="896326" y="36449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EEAF2465-B46D-4C1B-B99D-1D8BE060E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8B2F8D75-BECD-4AF5-B78A-FD45F3F3E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="" xmlns:a16="http://schemas.microsoft.com/office/drawing/2014/main" id="{D2FFB9F5-8AE9-480D-880E-98891542F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="" xmlns:a16="http://schemas.microsoft.com/office/drawing/2014/main" id="{42275FFB-B4A8-40BD-B9D6-DC58B2F93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9F11755-31F7-4B73-8235-EAEA17ACAFEA}"/>
              </a:ext>
            </a:extLst>
          </p:cNvPr>
          <p:cNvSpPr/>
          <p:nvPr/>
        </p:nvSpPr>
        <p:spPr>
          <a:xfrm>
            <a:off x="2276475" y="2070605"/>
            <a:ext cx="6096000" cy="646331"/>
          </a:xfrm>
          <a:prstGeom prst="rect">
            <a:avLst/>
          </a:prstGeom>
        </p:spPr>
        <p:txBody>
          <a:bodyPr lIns="0" rIns="0">
            <a:spAutoFit/>
          </a:bodyPr>
          <a:lstStyle/>
          <a:p>
            <a:pPr marL="360032" algn="just" fontAlgn="base">
              <a:spcBef>
                <a:spcPts val="300"/>
              </a:spcBef>
              <a:spcAft>
                <a:spcPts val="300"/>
              </a:spcAft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Υποδομές για εγκατάσταση και λειτουργία φόρτισης ηλεκτρικών οχημάτων</a:t>
            </a:r>
            <a:endParaRPr lang="en-US" i="1" dirty="0">
              <a:solidFill>
                <a:srgbClr val="003476"/>
              </a:solidFill>
              <a:latin typeface="Roboto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27B8583-8C39-471D-8D28-5742AF201551}"/>
              </a:ext>
            </a:extLst>
          </p:cNvPr>
          <p:cNvSpPr/>
          <p:nvPr/>
        </p:nvSpPr>
        <p:spPr>
          <a:xfrm>
            <a:off x="2276475" y="3956399"/>
            <a:ext cx="6096000" cy="369332"/>
          </a:xfrm>
          <a:prstGeom prst="rect">
            <a:avLst/>
          </a:prstGeom>
        </p:spPr>
        <p:txBody>
          <a:bodyPr lIns="0">
            <a:spAutoFit/>
          </a:bodyPr>
          <a:lstStyle/>
          <a:p>
            <a:pPr marL="360032" algn="just" fontAlgn="base">
              <a:spcBef>
                <a:spcPts val="300"/>
              </a:spcBef>
              <a:spcAft>
                <a:spcPts val="300"/>
              </a:spcAft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Θεσμικό πλαίσιο για την προώθηση της ηλεκτροκίνησης</a:t>
            </a:r>
            <a:endParaRPr lang="en-US" i="1" dirty="0">
              <a:solidFill>
                <a:srgbClr val="003476"/>
              </a:solidFill>
              <a:latin typeface="Roboto"/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9EFF7AD-4949-427A-B287-0F1CBC2BD57B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259355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53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2" y="213087"/>
            <a:ext cx="11360800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Αειφόρος χρήση των πόρων, ανθεκτικότητα στην κλιματική αλλαγή και διατήρηση της βιοποικιλότητας</a:t>
            </a: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</a:rPr>
              <a:t/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</a:rPr>
            </a:br>
            <a:endParaRPr lang="el-GR" sz="2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="" xmlns:a16="http://schemas.microsoft.com/office/drawing/2014/main" id="{55571984-031F-4FD3-9502-40D2DC9183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6326" y="1969358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A9335A0-9E90-4381-B75A-3711684816A0}"/>
              </a:ext>
            </a:extLst>
          </p:cNvPr>
          <p:cNvGrpSpPr>
            <a:grpSpLocks noChangeAspect="1"/>
          </p:cNvGrpSpPr>
          <p:nvPr/>
        </p:nvGrpSpPr>
        <p:grpSpPr>
          <a:xfrm>
            <a:off x="896326" y="3727124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8A5AAC98-E6E8-47BE-A2F1-E83AA9DCE7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9A7FBACC-7B1F-4D7C-BC2C-562F10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5B54C763-2301-45DA-8E5E-F78D38185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BC747B68-6D96-4BA8-9C7E-594C44E281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CE54C1D-0492-4A6E-95AF-1030D8669C5B}"/>
              </a:ext>
            </a:extLst>
          </p:cNvPr>
          <p:cNvSpPr/>
          <p:nvPr/>
        </p:nvSpPr>
        <p:spPr>
          <a:xfrm>
            <a:off x="2446103" y="2129531"/>
            <a:ext cx="6341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Ενίσχυση των υποδομών προστασίας από φυσικές καταστροφές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74F9C43-2048-4E4C-983C-E4941EDB0829}"/>
              </a:ext>
            </a:extLst>
          </p:cNvPr>
          <p:cNvSpPr/>
          <p:nvPr/>
        </p:nvSpPr>
        <p:spPr>
          <a:xfrm>
            <a:off x="2446103" y="3928706"/>
            <a:ext cx="6985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Προστασία του φυσικού περιβάλλοντος και της βιοποικιλότητας </a:t>
            </a:r>
            <a:endParaRPr lang="en-US" i="1" dirty="0">
              <a:solidFill>
                <a:srgbClr val="003476"/>
              </a:solidFill>
              <a:latin typeface="Roboto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56185A8-4277-4534-903F-792FFD753581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268114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5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48" y="455087"/>
            <a:ext cx="11808952" cy="7636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sym typeface="Calibri"/>
              </a:rPr>
              <a:t>Συνδεσιμότητα για τους πολίτες, τις επιχειρήσεις, το κράτος</a:t>
            </a:r>
            <a:endParaRPr lang="el-GR" sz="2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="" xmlns:a16="http://schemas.microsoft.com/office/drawing/2014/main" id="{770CEE83-B716-4031-BFBB-C863A2B8308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6326" y="18871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492681A-666D-4563-A0FF-579B75CDF2A9}"/>
              </a:ext>
            </a:extLst>
          </p:cNvPr>
          <p:cNvGrpSpPr>
            <a:grpSpLocks noChangeAspect="1"/>
          </p:cNvGrpSpPr>
          <p:nvPr/>
        </p:nvGrpSpPr>
        <p:grpSpPr>
          <a:xfrm>
            <a:off x="896326" y="36449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DD714031-8558-4722-9C06-09FE2745F2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5711D7A0-8489-4FA5-80D2-4E43F82D1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8EEC1F93-2C7A-4341-BF3C-0B2515E1C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1ED602D1-8485-40EF-BE56-B01C247339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D7A55C9-F421-4BEE-9629-AC98881ED184}"/>
              </a:ext>
            </a:extLst>
          </p:cNvPr>
          <p:cNvSpPr/>
          <p:nvPr/>
        </p:nvSpPr>
        <p:spPr>
          <a:xfrm>
            <a:off x="2355428" y="2047370"/>
            <a:ext cx="7994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Εγκατάσταση υποδομής οπτικών ινών σε κτίρια προκειμένου να επιταχυνθεί η υιοθέτηση υποδομής επόμενης γενιάς από τους πολίτες</a:t>
            </a:r>
            <a:endParaRPr lang="en-US" i="1" dirty="0">
              <a:solidFill>
                <a:srgbClr val="003476"/>
              </a:solidFill>
              <a:latin typeface="Roboto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3BB1495-BDB0-413B-A2C0-88BDB52DE444}"/>
              </a:ext>
            </a:extLst>
          </p:cNvPr>
          <p:cNvSpPr/>
          <p:nvPr/>
        </p:nvSpPr>
        <p:spPr>
          <a:xfrm>
            <a:off x="2447894" y="3878797"/>
            <a:ext cx="8847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Δημιουργία κατάλληλου περιβάλλοντος/ υποδομής για τη μετάβαση στην τεχνολογία </a:t>
            </a:r>
            <a:r>
              <a:rPr lang="en-US" i="1" dirty="0">
                <a:solidFill>
                  <a:srgbClr val="003476"/>
                </a:solidFill>
                <a:latin typeface="Roboto"/>
                <a:cs typeface="Arial"/>
              </a:rPr>
              <a:t>5G</a:t>
            </a: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439BBC1-759C-41E2-885D-93F4C72EBD00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2438178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8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48" y="456071"/>
            <a:ext cx="11808952" cy="7636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Ψηφιακός μετασχηματισμός του κράτους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BA383B7-8814-449F-A804-BDEAED25DE3D}"/>
              </a:ext>
            </a:extLst>
          </p:cNvPr>
          <p:cNvSpPr/>
          <p:nvPr/>
        </p:nvSpPr>
        <p:spPr>
          <a:xfrm>
            <a:off x="2266950" y="4053455"/>
            <a:ext cx="7298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32" fontAlgn="base">
              <a:spcBef>
                <a:spcPts val="300"/>
              </a:spcBef>
              <a:spcAft>
                <a:spcPts val="300"/>
              </a:spcAft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Ψηφιακός και διοικητικός μετασχηματισμός του κράτους</a:t>
            </a:r>
            <a:endParaRPr lang="en-US" i="1" dirty="0">
              <a:solidFill>
                <a:srgbClr val="003476"/>
              </a:solidFill>
              <a:latin typeface="Roboto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039DF42-C21F-4ACA-ABCD-7BD197096A25}"/>
              </a:ext>
            </a:extLst>
          </p:cNvPr>
          <p:cNvSpPr/>
          <p:nvPr/>
        </p:nvSpPr>
        <p:spPr>
          <a:xfrm>
            <a:off x="2266950" y="2223012"/>
            <a:ext cx="6826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32" fontAlgn="base">
              <a:spcBef>
                <a:spcPts val="300"/>
              </a:spcBef>
              <a:spcAft>
                <a:spcPts val="300"/>
              </a:spcAft>
            </a:pPr>
            <a:r>
              <a:rPr lang="el-GR" i="1" dirty="0" err="1">
                <a:solidFill>
                  <a:srgbClr val="003476"/>
                </a:solidFill>
                <a:latin typeface="Roboto"/>
                <a:cs typeface="Arial"/>
              </a:rPr>
              <a:t>Διαλειτουργικότητα</a:t>
            </a: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 των συστημάτων του Δημόσιου Τομέα </a:t>
            </a:r>
            <a:endParaRPr lang="en-US" i="1" dirty="0">
              <a:solidFill>
                <a:srgbClr val="003476"/>
              </a:solidFill>
              <a:latin typeface="Roboto"/>
              <a:cs typeface="Arial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="" xmlns:a16="http://schemas.microsoft.com/office/drawing/2014/main" id="{54240F71-C3E2-4C32-90C9-5CEFEBDDA0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15A2B2B-67DA-41E6-8AB6-BDA08E7E1F01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850134CF-6328-4363-AB5F-3986D3839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="" xmlns:a16="http://schemas.microsoft.com/office/drawing/2014/main" id="{C3E3ACF0-2CD3-4CB3-9678-23A8AD875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="" xmlns:a16="http://schemas.microsoft.com/office/drawing/2014/main" id="{3B94A952-CB03-4689-9272-E5E1A8057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="" xmlns:a16="http://schemas.microsoft.com/office/drawing/2014/main" id="{A9DD8926-8688-4260-A44D-1422C3FDA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171211F-27F6-44C8-AFEC-3C32E82B124E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424860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60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48" y="486263"/>
            <a:ext cx="11808952" cy="7636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Ψηφιακός μετασχηματισμός των επιχειρήσεων</a:t>
            </a:r>
            <a:r>
              <a:rPr lang="el-GR" sz="24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l-GR" sz="24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l-GR" sz="2400" dirty="0">
              <a:solidFill>
                <a:schemeClr val="tx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F1DBD33-0195-4A05-B4CF-DF5D9EC43DE9}"/>
              </a:ext>
            </a:extLst>
          </p:cNvPr>
          <p:cNvSpPr/>
          <p:nvPr/>
        </p:nvSpPr>
        <p:spPr>
          <a:xfrm>
            <a:off x="2727414" y="2088071"/>
            <a:ext cx="6737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Αναβάθμιση της ψηφιακής υποδομής των επιχειρήσεων της χώρας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ADA32A4-FC1A-4A13-B48B-3C947C526593}"/>
              </a:ext>
            </a:extLst>
          </p:cNvPr>
          <p:cNvSpPr/>
          <p:nvPr/>
        </p:nvSpPr>
        <p:spPr>
          <a:xfrm>
            <a:off x="2727414" y="3862339"/>
            <a:ext cx="640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Φορολογικά κίνητρα για </a:t>
            </a:r>
            <a:r>
              <a:rPr lang="el-GR" i="1" dirty="0" err="1">
                <a:solidFill>
                  <a:srgbClr val="003476"/>
                </a:solidFill>
                <a:latin typeface="Roboto"/>
                <a:cs typeface="Arial"/>
              </a:rPr>
              <a:t>ψηφιοποίηση</a:t>
            </a: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 των επιχειρήσεων μέσω </a:t>
            </a:r>
            <a:r>
              <a:rPr lang="el-GR" i="1" dirty="0" err="1">
                <a:solidFill>
                  <a:srgbClr val="003476"/>
                </a:solidFill>
                <a:latin typeface="Roboto"/>
                <a:cs typeface="Arial"/>
              </a:rPr>
              <a:t>υπεραποσβέσεων</a:t>
            </a: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  δαπανών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="" xmlns:a16="http://schemas.microsoft.com/office/drawing/2014/main" id="{C73025FF-AC63-4BCF-8C05-524375C8C46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86BE657-A115-48B6-A70E-47460A2DC642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7C0FF6B8-F92C-4888-AEAE-7047B34D3C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="" xmlns:a16="http://schemas.microsoft.com/office/drawing/2014/main" id="{E724A0C8-79DD-49B5-A326-41AC2FED6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="" xmlns:a16="http://schemas.microsoft.com/office/drawing/2014/main" id="{32A77984-09DF-4DBC-BD50-3303CF04A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="" xmlns:a16="http://schemas.microsoft.com/office/drawing/2014/main" id="{90AD6AE0-6539-4C0D-BD22-25FC9B9EB6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E45A0D3-7075-4007-9F79-46F9ED31CC49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329291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63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sym typeface="Calibri"/>
              </a:rPr>
              <a:t>Αύξηση των θέσεων εργασίας και προώθηση της συμμετοχής στην αγορά εργασίας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AB4CEFC-40F4-4724-B1A2-D0A969DD5B5D}"/>
              </a:ext>
            </a:extLst>
          </p:cNvPr>
          <p:cNvSpPr/>
          <p:nvPr/>
        </p:nvSpPr>
        <p:spPr>
          <a:xfrm>
            <a:off x="2357130" y="38596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32" algn="just" fontAlgn="base">
              <a:spcBef>
                <a:spcPts val="300"/>
              </a:spcBef>
              <a:spcAft>
                <a:spcPts val="300"/>
              </a:spcAft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Εκσυγχρονισμός και απλούστευση του εργατικού δικαίου</a:t>
            </a:r>
            <a:endParaRPr lang="en-US" i="1" dirty="0">
              <a:solidFill>
                <a:srgbClr val="003476"/>
              </a:solidFill>
              <a:latin typeface="Roboto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D53D89D-7C08-43FE-BE74-9C8000CA531F}"/>
              </a:ext>
            </a:extLst>
          </p:cNvPr>
          <p:cNvSpPr/>
          <p:nvPr/>
        </p:nvSpPr>
        <p:spPr>
          <a:xfrm>
            <a:off x="2727414" y="2039566"/>
            <a:ext cx="6924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Ενεργοποίηση πρωτοποριακών ενεργών και παθητικών πολιτικών για την αγορά εργασίας (</a:t>
            </a:r>
            <a:r>
              <a:rPr lang="el-GR" i="1" dirty="0" err="1">
                <a:solidFill>
                  <a:srgbClr val="003476"/>
                </a:solidFill>
                <a:latin typeface="Roboto"/>
                <a:cs typeface="Arial"/>
              </a:rPr>
              <a:t>ALMPs</a:t>
            </a: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 &amp; </a:t>
            </a:r>
            <a:r>
              <a:rPr lang="el-GR" i="1" dirty="0" err="1">
                <a:solidFill>
                  <a:srgbClr val="003476"/>
                </a:solidFill>
                <a:latin typeface="Roboto"/>
                <a:cs typeface="Arial"/>
              </a:rPr>
              <a:t>PLMPs</a:t>
            </a: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) </a:t>
            </a:r>
            <a:endParaRPr lang="en-US" i="1" dirty="0">
              <a:solidFill>
                <a:srgbClr val="003476"/>
              </a:solidFill>
              <a:latin typeface="Roboto"/>
              <a:cs typeface="Arial"/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="" xmlns:a16="http://schemas.microsoft.com/office/drawing/2014/main" id="{36FE1C9D-D52B-44AB-9B5B-51316F1DA0F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5A05781D-7E55-408F-AE8E-DC24FDFF9AB3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32" name="Freeform 6">
              <a:extLst>
                <a:ext uri="{FF2B5EF4-FFF2-40B4-BE49-F238E27FC236}">
                  <a16:creationId xmlns="" xmlns:a16="http://schemas.microsoft.com/office/drawing/2014/main" id="{42B4D653-A358-4864-8FAE-EFFD37420D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="" xmlns:a16="http://schemas.microsoft.com/office/drawing/2014/main" id="{9272A636-263B-414B-B3B5-5A210E416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="" xmlns:a16="http://schemas.microsoft.com/office/drawing/2014/main" id="{4524B5AD-1D9B-4702-8F4D-ED3E6A2BE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="" xmlns:a16="http://schemas.microsoft.com/office/drawing/2014/main" id="{715141FF-8BC5-4C51-83D9-332EB3E5CE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CF54181-911C-4F63-927A-29419222F17D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3573335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87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sym typeface="Calibri"/>
              </a:rPr>
              <a:t>Ενίσχυση των ψηφιακών δυνατοτήτων της εκπαίδευσης και εκσυγχρονισμός της επαγγελματικής εκπαίδευσης και κατάρτισης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7AC40BE-E8CA-4384-988C-09EB460DC111}"/>
              </a:ext>
            </a:extLst>
          </p:cNvPr>
          <p:cNvSpPr/>
          <p:nvPr/>
        </p:nvSpPr>
        <p:spPr>
          <a:xfrm>
            <a:off x="2535489" y="3801161"/>
            <a:ext cx="7658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Ολιστική μεταρρύθμιση στην επαγγελματική εκπαίδευση, κατάρτιση και δια βίου μάθηση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754B261-59C0-4AE7-BF7E-C6B6824BCAC0}"/>
              </a:ext>
            </a:extLst>
          </p:cNvPr>
          <p:cNvSpPr/>
          <p:nvPr/>
        </p:nvSpPr>
        <p:spPr>
          <a:xfrm>
            <a:off x="2737688" y="2039566"/>
            <a:ext cx="8760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Αναδιάρθρωση των προγραμμάτων κατάρτισης/ </a:t>
            </a:r>
            <a:r>
              <a:rPr lang="el-GR" i="1" dirty="0" err="1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επανακατάρτισης</a:t>
            </a:r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 με σύνδεση της αμοιβής των εκπαιδευτικών φορέων με τα αποτελέσματα των εκπαιδευομένων στο πλαίσιο ενός αξιόπιστου συστήματος πιστοποίησης</a:t>
            </a:r>
          </a:p>
        </p:txBody>
      </p:sp>
      <p:sp>
        <p:nvSpPr>
          <p:cNvPr id="36" name="Freeform 7">
            <a:extLst>
              <a:ext uri="{FF2B5EF4-FFF2-40B4-BE49-F238E27FC236}">
                <a16:creationId xmlns="" xmlns:a16="http://schemas.microsoft.com/office/drawing/2014/main" id="{96AC2569-65C5-443A-9C50-0BA8176C651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9AE29F1-A873-4C41-BBD9-98AD24BEA059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38" name="Freeform 6">
              <a:extLst>
                <a:ext uri="{FF2B5EF4-FFF2-40B4-BE49-F238E27FC236}">
                  <a16:creationId xmlns="" xmlns:a16="http://schemas.microsoft.com/office/drawing/2014/main" id="{CA842492-6B23-446E-AA66-6FEA5103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="" xmlns:a16="http://schemas.microsoft.com/office/drawing/2014/main" id="{E2015490-0106-4A28-BE1D-C3642D88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="" xmlns:a16="http://schemas.microsoft.com/office/drawing/2014/main" id="{A07201C3-7CE2-46DA-8692-AAA5517C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="" xmlns:a16="http://schemas.microsoft.com/office/drawing/2014/main" id="{D71D4B01-B39B-46E2-A069-47ADEC9E08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0794C25-C3E1-41AA-8C11-0DAD338828FA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2777059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892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sym typeface="Calibri"/>
              </a:rPr>
              <a:t>Ενίσχυση της προσβασιμότητας, της αποτελεσματικότητας και της ποιότητας του συστήματος  υγείας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87347CB-7F70-465B-B41F-2DC36EAEEA7B}"/>
              </a:ext>
            </a:extLst>
          </p:cNvPr>
          <p:cNvSpPr/>
          <p:nvPr/>
        </p:nvSpPr>
        <p:spPr>
          <a:xfrm>
            <a:off x="2687889" y="38921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Ατομικός ηλεκτρονικός Φάκελος Υγείας &amp; Εθνικό Πρόγραμμα Πρόληψης «Σπύρος Δοξιάδης»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BE6BABD-35AE-4709-A70C-24CC8FBB9CF8}"/>
              </a:ext>
            </a:extLst>
          </p:cNvPr>
          <p:cNvSpPr/>
          <p:nvPr/>
        </p:nvSpPr>
        <p:spPr>
          <a:xfrm>
            <a:off x="2687889" y="2225322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Ψηφιακός μετασχηματισμός των υπηρεσιών υγείας</a:t>
            </a:r>
          </a:p>
        </p:txBody>
      </p:sp>
      <p:sp>
        <p:nvSpPr>
          <p:cNvPr id="25" name="Freeform 7">
            <a:extLst>
              <a:ext uri="{FF2B5EF4-FFF2-40B4-BE49-F238E27FC236}">
                <a16:creationId xmlns="" xmlns:a16="http://schemas.microsoft.com/office/drawing/2014/main" id="{231BA6A7-F3A6-418F-8E8A-0F5CA6CF28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E7FC161-E529-478C-8FAF-03D57AF996B3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27" name="Freeform 6">
              <a:extLst>
                <a:ext uri="{FF2B5EF4-FFF2-40B4-BE49-F238E27FC236}">
                  <a16:creationId xmlns="" xmlns:a16="http://schemas.microsoft.com/office/drawing/2014/main" id="{50A69F92-1182-44B8-9081-0085D13F4F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="" xmlns:a16="http://schemas.microsoft.com/office/drawing/2014/main" id="{E59C2D7D-99FE-47D2-A98F-14E233D9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="" xmlns:a16="http://schemas.microsoft.com/office/drawing/2014/main" id="{761AE653-2520-47FF-AF24-7C351377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="" xmlns:a16="http://schemas.microsoft.com/office/drawing/2014/main" id="{2A913AD2-3500-4493-B1F8-1AC600C79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FF6AB99-7AC6-4371-BAA0-E0B079C730F5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3914110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919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sym typeface="Calibri"/>
              </a:rPr>
              <a:t>Αύξηση της πρόσβασης σε αποτελεσματικές και χωρίς αποκλεισμούς κοινωνικές πολιτικές</a:t>
            </a:r>
            <a:br>
              <a:rPr lang="el-GR" sz="2400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sym typeface="Calibri"/>
              </a:rPr>
            </a:br>
            <a:endParaRPr lang="el-GR" sz="2400" dirty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E1986C-1678-401F-AE57-596E21EA879D}"/>
              </a:ext>
            </a:extLst>
          </p:cNvPr>
          <p:cNvSpPr/>
          <p:nvPr/>
        </p:nvSpPr>
        <p:spPr>
          <a:xfrm>
            <a:off x="2708437" y="2028337"/>
            <a:ext cx="7915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Καταπολέμηση διακρίσεων μέσα από εξειδικευμένα ψηφιακά προγράμματα κατάρτισης για εργοδότες και εργαζόμενους τόσο στον ιδιωτικό όσο και τον δημόσιο τομέα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E3DE46C-6CD9-4091-8EC6-EE5BFCA28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437" y="4031197"/>
            <a:ext cx="7762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err="1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Εξορθολογισμός</a:t>
            </a:r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 και ενίσχυση κοινωνικών επιδομάτων  </a:t>
            </a:r>
            <a:endParaRPr lang="el-GR" altLang="el-GR" i="1" dirty="0">
              <a:solidFill>
                <a:srgbClr val="013476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="" xmlns:a16="http://schemas.microsoft.com/office/drawing/2014/main" id="{910838E5-B1B7-4156-859C-17C8E43365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BA0F9C9-CDAB-4B7F-B336-1810FC62712A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24" name="Freeform 6">
              <a:extLst>
                <a:ext uri="{FF2B5EF4-FFF2-40B4-BE49-F238E27FC236}">
                  <a16:creationId xmlns="" xmlns:a16="http://schemas.microsoft.com/office/drawing/2014/main" id="{41B4FA53-337D-4C51-9C1F-7DE0B9516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="" xmlns:a16="http://schemas.microsoft.com/office/drawing/2014/main" id="{C2C4B5D1-6329-457F-B341-6E32E1D6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="" xmlns:a16="http://schemas.microsoft.com/office/drawing/2014/main" id="{7A8BCFDF-C236-4E9D-B255-8578D179B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="" xmlns:a16="http://schemas.microsoft.com/office/drawing/2014/main" id="{5DCAC51A-2279-49F0-AB87-E5898E86C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D0A1193-CA43-4E3F-A9E1-C64C3B3849DB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63712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174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48" y="527329"/>
            <a:ext cx="11808952" cy="763600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Εργαστήκαμε συστηματικά και δεσμευτήκαμε σε ένα χρονοδιάγραμμα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cxnSp>
        <p:nvCxnSpPr>
          <p:cNvPr id="104" name="Google Shape;351;p20">
            <a:extLst>
              <a:ext uri="{FF2B5EF4-FFF2-40B4-BE49-F238E27FC236}">
                <a16:creationId xmlns="" xmlns:a16="http://schemas.microsoft.com/office/drawing/2014/main" id="{6971543A-F53A-4E30-B7C5-ED77F6F0ADD8}"/>
              </a:ext>
            </a:extLst>
          </p:cNvPr>
          <p:cNvCxnSpPr>
            <a:cxnSpLocks/>
            <a:endCxn id="171" idx="3"/>
          </p:cNvCxnSpPr>
          <p:nvPr/>
        </p:nvCxnSpPr>
        <p:spPr>
          <a:xfrm>
            <a:off x="1053581" y="5383666"/>
            <a:ext cx="6793698" cy="5704"/>
          </a:xfrm>
          <a:prstGeom prst="straightConnector1">
            <a:avLst/>
          </a:prstGeom>
          <a:noFill/>
          <a:ln w="19050" cap="rnd" cmpd="sng">
            <a:solidFill>
              <a:srgbClr val="CFD8E7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106" name="Google Shape;353;p20">
            <a:extLst>
              <a:ext uri="{FF2B5EF4-FFF2-40B4-BE49-F238E27FC236}">
                <a16:creationId xmlns="" xmlns:a16="http://schemas.microsoft.com/office/drawing/2014/main" id="{907A506A-E3AC-40D0-AB73-EE59342CC84E}"/>
              </a:ext>
            </a:extLst>
          </p:cNvPr>
          <p:cNvSpPr/>
          <p:nvPr/>
        </p:nvSpPr>
        <p:spPr>
          <a:xfrm rot="5400000">
            <a:off x="2375746" y="4257533"/>
            <a:ext cx="360000" cy="64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230188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46" name="Google Shape;363;p20">
            <a:extLst>
              <a:ext uri="{FF2B5EF4-FFF2-40B4-BE49-F238E27FC236}">
                <a16:creationId xmlns="" xmlns:a16="http://schemas.microsoft.com/office/drawing/2014/main" id="{76E1537A-9ABA-4BCC-A39B-3466BF88209A}"/>
              </a:ext>
            </a:extLst>
          </p:cNvPr>
          <p:cNvSpPr/>
          <p:nvPr/>
        </p:nvSpPr>
        <p:spPr>
          <a:xfrm>
            <a:off x="4136970" y="1629017"/>
            <a:ext cx="360000" cy="64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230188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47" name="Google Shape;364;p20">
            <a:extLst>
              <a:ext uri="{FF2B5EF4-FFF2-40B4-BE49-F238E27FC236}">
                <a16:creationId xmlns="" xmlns:a16="http://schemas.microsoft.com/office/drawing/2014/main" id="{5566FF2C-435D-416E-90BB-D16431BA1A6F}"/>
              </a:ext>
            </a:extLst>
          </p:cNvPr>
          <p:cNvSpPr/>
          <p:nvPr/>
        </p:nvSpPr>
        <p:spPr>
          <a:xfrm>
            <a:off x="7987182" y="1629017"/>
            <a:ext cx="360000" cy="64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230188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48" name="Google Shape;365;p20">
            <a:extLst>
              <a:ext uri="{FF2B5EF4-FFF2-40B4-BE49-F238E27FC236}">
                <a16:creationId xmlns="" xmlns:a16="http://schemas.microsoft.com/office/drawing/2014/main" id="{D2EB59F2-2385-4179-A623-DE5DC5C988F4}"/>
              </a:ext>
            </a:extLst>
          </p:cNvPr>
          <p:cNvSpPr/>
          <p:nvPr/>
        </p:nvSpPr>
        <p:spPr>
          <a:xfrm rot="10800000">
            <a:off x="7974471" y="3435521"/>
            <a:ext cx="360000" cy="64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230188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49" name="Google Shape;366;p20">
            <a:extLst>
              <a:ext uri="{FF2B5EF4-FFF2-40B4-BE49-F238E27FC236}">
                <a16:creationId xmlns="" xmlns:a16="http://schemas.microsoft.com/office/drawing/2014/main" id="{E26131F7-0EE3-48A8-AEE0-EB07FDD9178C}"/>
              </a:ext>
            </a:extLst>
          </p:cNvPr>
          <p:cNvSpPr/>
          <p:nvPr/>
        </p:nvSpPr>
        <p:spPr>
          <a:xfrm rot="5400000">
            <a:off x="10033370" y="2541105"/>
            <a:ext cx="360000" cy="64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230188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50" name="Google Shape;367;p20">
            <a:extLst>
              <a:ext uri="{FF2B5EF4-FFF2-40B4-BE49-F238E27FC236}">
                <a16:creationId xmlns="" xmlns:a16="http://schemas.microsoft.com/office/drawing/2014/main" id="{41383463-71D7-4549-98E1-104E25EB87D0}"/>
              </a:ext>
            </a:extLst>
          </p:cNvPr>
          <p:cNvSpPr/>
          <p:nvPr/>
        </p:nvSpPr>
        <p:spPr>
          <a:xfrm rot="10800000">
            <a:off x="4124259" y="3435521"/>
            <a:ext cx="360000" cy="64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230188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56" name="Google Shape;373;p20">
            <a:extLst>
              <a:ext uri="{FF2B5EF4-FFF2-40B4-BE49-F238E27FC236}">
                <a16:creationId xmlns="" xmlns:a16="http://schemas.microsoft.com/office/drawing/2014/main" id="{A5460299-C191-48F0-AE2C-751D3011C981}"/>
              </a:ext>
            </a:extLst>
          </p:cNvPr>
          <p:cNvSpPr txBox="1"/>
          <p:nvPr/>
        </p:nvSpPr>
        <p:spPr>
          <a:xfrm>
            <a:off x="4967280" y="1413017"/>
            <a:ext cx="2880000" cy="1080000"/>
          </a:xfrm>
          <a:prstGeom prst="rect">
            <a:avLst/>
          </a:prstGeom>
          <a:solidFill>
            <a:srgbClr val="CFD8E7"/>
          </a:solidFill>
          <a:ln>
            <a:noFill/>
          </a:ln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1600" b="1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Παρουσιάστηκαν οι 4 πυλώνες ανάπτυξης</a:t>
            </a:r>
            <a:endParaRPr sz="1600" b="1" i="0" u="none" strike="noStrike" cap="none" dirty="0">
              <a:solidFill>
                <a:schemeClr val="dk1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59" name="Google Shape;376;p20">
            <a:extLst>
              <a:ext uri="{FF2B5EF4-FFF2-40B4-BE49-F238E27FC236}">
                <a16:creationId xmlns="" xmlns:a16="http://schemas.microsoft.com/office/drawing/2014/main" id="{42CDB490-B4DD-4C02-A1AD-C78C1641C63B}"/>
              </a:ext>
            </a:extLst>
          </p:cNvPr>
          <p:cNvSpPr txBox="1"/>
          <p:nvPr/>
        </p:nvSpPr>
        <p:spPr>
          <a:xfrm>
            <a:off x="8722444" y="3219521"/>
            <a:ext cx="2880000" cy="1080000"/>
          </a:xfrm>
          <a:prstGeom prst="rect">
            <a:avLst/>
          </a:prstGeom>
          <a:solidFill>
            <a:srgbClr val="CFD8E7"/>
          </a:solidFill>
          <a:ln>
            <a:noFill/>
          </a:ln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1600" b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Συγκέντρωση προτάσεων από Υπουργεία και φορείς</a:t>
            </a:r>
            <a:endParaRPr sz="1600" b="1" i="0" u="none" strike="noStrike" cap="none" dirty="0">
              <a:solidFill>
                <a:schemeClr val="dk1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62" name="Google Shape;379;p20">
            <a:extLst>
              <a:ext uri="{FF2B5EF4-FFF2-40B4-BE49-F238E27FC236}">
                <a16:creationId xmlns="" xmlns:a16="http://schemas.microsoft.com/office/drawing/2014/main" id="{FD800524-2AB3-46F3-810C-2C26B4936D83}"/>
              </a:ext>
            </a:extLst>
          </p:cNvPr>
          <p:cNvSpPr txBox="1"/>
          <p:nvPr/>
        </p:nvSpPr>
        <p:spPr>
          <a:xfrm>
            <a:off x="8703738" y="1413017"/>
            <a:ext cx="2880000" cy="1080000"/>
          </a:xfrm>
          <a:prstGeom prst="rect">
            <a:avLst/>
          </a:prstGeom>
          <a:solidFill>
            <a:srgbClr val="CFD8E7"/>
          </a:solidFill>
          <a:ln>
            <a:noFill/>
          </a:ln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1778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1600" b="1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Ενδιάμεση έκθεση «Επιτροπής </a:t>
            </a:r>
            <a:r>
              <a:rPr lang="el-GR" sz="1600" b="1" i="0" u="none" strike="noStrike" cap="none" dirty="0" err="1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Πισσαρίδη</a:t>
            </a:r>
            <a:r>
              <a:rPr lang="el-GR" sz="1600" b="1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»</a:t>
            </a:r>
            <a:endParaRPr sz="1600" b="0" i="0" u="none" strike="noStrike" cap="none"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65" name="Google Shape;382;p20">
            <a:extLst>
              <a:ext uri="{FF2B5EF4-FFF2-40B4-BE49-F238E27FC236}">
                <a16:creationId xmlns="" xmlns:a16="http://schemas.microsoft.com/office/drawing/2014/main" id="{08C7A7DA-C6BC-42E3-A286-2FDED13952E9}"/>
              </a:ext>
            </a:extLst>
          </p:cNvPr>
          <p:cNvSpPr txBox="1"/>
          <p:nvPr/>
        </p:nvSpPr>
        <p:spPr>
          <a:xfrm>
            <a:off x="4973052" y="3219521"/>
            <a:ext cx="2880000" cy="1080000"/>
          </a:xfrm>
          <a:prstGeom prst="rect">
            <a:avLst/>
          </a:prstGeom>
          <a:solidFill>
            <a:srgbClr val="CFD8E7"/>
          </a:solidFill>
          <a:ln>
            <a:noFill/>
          </a:ln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1600" b="1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Αξιολόγηση και προεπιλογή των προτάσεων/ έργων</a:t>
            </a:r>
            <a:endParaRPr sz="1600" b="0" i="0" u="none" strike="noStrike" cap="none"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68" name="Google Shape;385;p20">
            <a:extLst>
              <a:ext uri="{FF2B5EF4-FFF2-40B4-BE49-F238E27FC236}">
                <a16:creationId xmlns="" xmlns:a16="http://schemas.microsoft.com/office/drawing/2014/main" id="{3144DFF5-860E-43E0-A62C-2C0F73FB5DAD}"/>
              </a:ext>
            </a:extLst>
          </p:cNvPr>
          <p:cNvSpPr txBox="1"/>
          <p:nvPr/>
        </p:nvSpPr>
        <p:spPr>
          <a:xfrm>
            <a:off x="1135606" y="3219521"/>
            <a:ext cx="2880000" cy="1080000"/>
          </a:xfrm>
          <a:prstGeom prst="rect">
            <a:avLst/>
          </a:prstGeom>
          <a:solidFill>
            <a:srgbClr val="CFD8E7"/>
          </a:solidFill>
          <a:ln>
            <a:noFill/>
          </a:ln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1600" b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Σύνταξη του προσχεδίου</a:t>
            </a:r>
            <a:endParaRPr sz="1600" b="0" i="0" u="none" strike="noStrike" cap="none"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71" name="Google Shape;388;p20">
            <a:extLst>
              <a:ext uri="{FF2B5EF4-FFF2-40B4-BE49-F238E27FC236}">
                <a16:creationId xmlns="" xmlns:a16="http://schemas.microsoft.com/office/drawing/2014/main" id="{F98B2C76-F1B1-4454-934E-7757C22CD5BB}"/>
              </a:ext>
            </a:extLst>
          </p:cNvPr>
          <p:cNvSpPr txBox="1"/>
          <p:nvPr/>
        </p:nvSpPr>
        <p:spPr>
          <a:xfrm>
            <a:off x="4884996" y="4849370"/>
            <a:ext cx="2962283" cy="1080000"/>
          </a:xfrm>
          <a:prstGeom prst="rect">
            <a:avLst/>
          </a:prstGeom>
          <a:solidFill>
            <a:srgbClr val="CFD8E7"/>
          </a:solidFill>
          <a:ln w="38100">
            <a:solidFill>
              <a:schemeClr val="tx2"/>
            </a:solidFill>
            <a:prstDash val="sysDot"/>
          </a:ln>
        </p:spPr>
        <p:txBody>
          <a:bodyPr spcFirstLastPara="1" wrap="square" lIns="180000" tIns="91425" rIns="91425" bIns="91425" anchor="ctr" anchorCtr="0">
            <a:noAutofit/>
          </a:bodyPr>
          <a:lstStyle>
            <a:defPPr lvl="0">
              <a:defRPr lang="en-US"/>
            </a:defPPr>
            <a:lvl1pPr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l-GR" dirty="0">
                <a:latin typeface="Roboto" panose="020B0604020202020204" charset="0"/>
                <a:ea typeface="Roboto" panose="020B0604020202020204" charset="0"/>
                <a:sym typeface="Calibri"/>
              </a:rPr>
              <a:t> Υποβλήθηκε το προσχέδιο του Προγράμματος Ανάκαμψης και Ανθεκτικότητας</a:t>
            </a:r>
            <a:endParaRPr dirty="0">
              <a:latin typeface="Roboto" panose="020B0604020202020204" charset="0"/>
              <a:ea typeface="Roboto" panose="020B0604020202020204" charset="0"/>
              <a:sym typeface="Arial"/>
            </a:endParaRPr>
          </a:p>
        </p:txBody>
      </p:sp>
      <p:sp>
        <p:nvSpPr>
          <p:cNvPr id="173" name="Google Shape;390;p20">
            <a:extLst>
              <a:ext uri="{FF2B5EF4-FFF2-40B4-BE49-F238E27FC236}">
                <a16:creationId xmlns="" xmlns:a16="http://schemas.microsoft.com/office/drawing/2014/main" id="{D843EAF5-6886-4FAF-95EA-62E70DF2DF52}"/>
              </a:ext>
            </a:extLst>
          </p:cNvPr>
          <p:cNvSpPr/>
          <p:nvPr/>
        </p:nvSpPr>
        <p:spPr>
          <a:xfrm>
            <a:off x="8451739" y="1439761"/>
            <a:ext cx="504000" cy="504000"/>
          </a:xfrm>
          <a:prstGeom prst="ellipse">
            <a:avLst/>
          </a:prstGeom>
          <a:solidFill>
            <a:srgbClr val="01347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l-GR" sz="1100" b="1" u="none" strike="noStrike" cap="none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Αυγ.</a:t>
            </a:r>
            <a:endParaRPr sz="1600" b="0" u="none" strike="noStrike" cap="none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74" name="Google Shape;391;p20">
            <a:extLst>
              <a:ext uri="{FF2B5EF4-FFF2-40B4-BE49-F238E27FC236}">
                <a16:creationId xmlns="" xmlns:a16="http://schemas.microsoft.com/office/drawing/2014/main" id="{08DC946E-592A-4B03-8617-879059D10375}"/>
              </a:ext>
            </a:extLst>
          </p:cNvPr>
          <p:cNvSpPr/>
          <p:nvPr/>
        </p:nvSpPr>
        <p:spPr>
          <a:xfrm>
            <a:off x="4616873" y="1439761"/>
            <a:ext cx="504000" cy="504000"/>
          </a:xfrm>
          <a:prstGeom prst="ellipse">
            <a:avLst/>
          </a:prstGeom>
          <a:solidFill>
            <a:srgbClr val="01347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l-GR" sz="1100" b="1" u="none" strike="noStrike" cap="none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Ιουλ.</a:t>
            </a:r>
            <a:endParaRPr sz="1600" b="0" u="none" strike="noStrike" cap="none"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75" name="Google Shape;392;p20">
            <a:extLst>
              <a:ext uri="{FF2B5EF4-FFF2-40B4-BE49-F238E27FC236}">
                <a16:creationId xmlns="" xmlns:a16="http://schemas.microsoft.com/office/drawing/2014/main" id="{B889BBC7-51D8-4B81-BEB9-9C0B649A0682}"/>
              </a:ext>
            </a:extLst>
          </p:cNvPr>
          <p:cNvSpPr/>
          <p:nvPr/>
        </p:nvSpPr>
        <p:spPr>
          <a:xfrm>
            <a:off x="8470445" y="3246265"/>
            <a:ext cx="504000" cy="504000"/>
          </a:xfrm>
          <a:prstGeom prst="ellipse">
            <a:avLst/>
          </a:prstGeom>
          <a:solidFill>
            <a:srgbClr val="01347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l-GR" sz="1100" b="1" u="none" strike="noStrike" cap="none" dirty="0" err="1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Σεπτ</a:t>
            </a:r>
            <a:endParaRPr sz="1100" b="1" u="none" strike="noStrike" cap="none" dirty="0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76" name="Google Shape;393;p20">
            <a:extLst>
              <a:ext uri="{FF2B5EF4-FFF2-40B4-BE49-F238E27FC236}">
                <a16:creationId xmlns="" xmlns:a16="http://schemas.microsoft.com/office/drawing/2014/main" id="{7C335417-D5B8-429F-AA04-5BDBB1B9D876}"/>
              </a:ext>
            </a:extLst>
          </p:cNvPr>
          <p:cNvSpPr/>
          <p:nvPr/>
        </p:nvSpPr>
        <p:spPr>
          <a:xfrm>
            <a:off x="4622645" y="3246265"/>
            <a:ext cx="504000" cy="504000"/>
          </a:xfrm>
          <a:prstGeom prst="ellipse">
            <a:avLst/>
          </a:prstGeom>
          <a:solidFill>
            <a:srgbClr val="01347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l-GR" sz="1100" b="1" u="none" strike="noStrike" cap="none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Οκτ.</a:t>
            </a:r>
            <a:endParaRPr sz="1100" b="1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77" name="Google Shape;394;p20">
            <a:extLst>
              <a:ext uri="{FF2B5EF4-FFF2-40B4-BE49-F238E27FC236}">
                <a16:creationId xmlns="" xmlns:a16="http://schemas.microsoft.com/office/drawing/2014/main" id="{86683BA3-B08D-474D-A3F8-960C6759CD9F}"/>
              </a:ext>
            </a:extLst>
          </p:cNvPr>
          <p:cNvSpPr/>
          <p:nvPr/>
        </p:nvSpPr>
        <p:spPr>
          <a:xfrm>
            <a:off x="762205" y="3246265"/>
            <a:ext cx="504000" cy="504000"/>
          </a:xfrm>
          <a:prstGeom prst="ellipse">
            <a:avLst/>
          </a:prstGeom>
          <a:solidFill>
            <a:srgbClr val="01347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l-GR" sz="1100" b="1" u="none" strike="noStrike" cap="none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Οκτ.</a:t>
            </a:r>
            <a:endParaRPr sz="1100" b="1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78" name="Google Shape;355;p20">
            <a:extLst>
              <a:ext uri="{FF2B5EF4-FFF2-40B4-BE49-F238E27FC236}">
                <a16:creationId xmlns="" xmlns:a16="http://schemas.microsoft.com/office/drawing/2014/main" id="{432869F6-C2D4-4C9F-8394-7AED622A096A}"/>
              </a:ext>
            </a:extLst>
          </p:cNvPr>
          <p:cNvSpPr/>
          <p:nvPr/>
        </p:nvSpPr>
        <p:spPr>
          <a:xfrm>
            <a:off x="4511597" y="4876114"/>
            <a:ext cx="504000" cy="504000"/>
          </a:xfrm>
          <a:prstGeom prst="ellipse">
            <a:avLst/>
          </a:prstGeom>
          <a:solidFill>
            <a:srgbClr val="01347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l-GR" sz="1100" b="1" u="none" strike="noStrike" cap="none" dirty="0" err="1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Νοεμ</a:t>
            </a:r>
            <a:endParaRPr sz="1600" b="0" u="none" strike="noStrike" cap="none"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81" name="Google Shape;396;p20">
            <a:extLst>
              <a:ext uri="{FF2B5EF4-FFF2-40B4-BE49-F238E27FC236}">
                <a16:creationId xmlns="" xmlns:a16="http://schemas.microsoft.com/office/drawing/2014/main" id="{BAC6EE1E-30E0-45DF-A189-64AB9FFBCCB2}"/>
              </a:ext>
            </a:extLst>
          </p:cNvPr>
          <p:cNvSpPr txBox="1"/>
          <p:nvPr/>
        </p:nvSpPr>
        <p:spPr>
          <a:xfrm>
            <a:off x="1129834" y="1413017"/>
            <a:ext cx="2880000" cy="1080000"/>
          </a:xfrm>
          <a:prstGeom prst="rect">
            <a:avLst/>
          </a:prstGeom>
          <a:solidFill>
            <a:srgbClr val="CFD8E7"/>
          </a:solidFill>
          <a:ln>
            <a:noFill/>
          </a:ln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1600" b="1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Συγκροτήθηκε η Διευθύνουσα Επιτροπή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1600" b="1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(</a:t>
            </a:r>
            <a:r>
              <a:rPr lang="el-GR" sz="1600" b="1" i="0" u="none" strike="noStrike" cap="none" dirty="0" err="1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Steering</a:t>
            </a:r>
            <a:r>
              <a:rPr lang="el-GR" sz="1600" b="1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 Committee)</a:t>
            </a:r>
            <a:endParaRPr sz="1600" b="0" i="0" u="none" strike="noStrike" cap="none"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83" name="Google Shape;398;p20">
            <a:extLst>
              <a:ext uri="{FF2B5EF4-FFF2-40B4-BE49-F238E27FC236}">
                <a16:creationId xmlns="" xmlns:a16="http://schemas.microsoft.com/office/drawing/2014/main" id="{F939B65C-8923-4FEF-9ED6-5BD4F54EF4AA}"/>
              </a:ext>
            </a:extLst>
          </p:cNvPr>
          <p:cNvSpPr/>
          <p:nvPr/>
        </p:nvSpPr>
        <p:spPr>
          <a:xfrm>
            <a:off x="727034" y="1439761"/>
            <a:ext cx="504000" cy="504000"/>
          </a:xfrm>
          <a:prstGeom prst="ellipse">
            <a:avLst/>
          </a:prstGeom>
          <a:solidFill>
            <a:srgbClr val="01347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l-GR" sz="1100" b="1" u="none" strike="noStrike" cap="none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Ιουλ.</a:t>
            </a:r>
            <a:endParaRPr sz="1600" b="0" u="none" strike="noStrike" cap="none"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85" name="Google Shape;400;p20">
            <a:extLst>
              <a:ext uri="{FF2B5EF4-FFF2-40B4-BE49-F238E27FC236}">
                <a16:creationId xmlns="" xmlns:a16="http://schemas.microsoft.com/office/drawing/2014/main" id="{6D09D3FF-9281-4790-A36F-9CD36B50483F}"/>
              </a:ext>
            </a:extLst>
          </p:cNvPr>
          <p:cNvSpPr txBox="1"/>
          <p:nvPr/>
        </p:nvSpPr>
        <p:spPr>
          <a:xfrm>
            <a:off x="1115746" y="4849370"/>
            <a:ext cx="2880000" cy="1080000"/>
          </a:xfrm>
          <a:prstGeom prst="rect">
            <a:avLst/>
          </a:prstGeom>
          <a:solidFill>
            <a:srgbClr val="CFD8E7"/>
          </a:solidFill>
          <a:ln>
            <a:noFill/>
          </a:ln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1600" b="1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Ίδρυση Ειδικής Υπηρεσίας υπό τον Αν. Υπουργό Οικονομικών </a:t>
            </a:r>
            <a:endParaRPr sz="1600" b="1" i="0" u="none" strike="noStrike" cap="none" dirty="0">
              <a:solidFill>
                <a:schemeClr val="dk1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87" name="Google Shape;402;p20">
            <a:extLst>
              <a:ext uri="{FF2B5EF4-FFF2-40B4-BE49-F238E27FC236}">
                <a16:creationId xmlns="" xmlns:a16="http://schemas.microsoft.com/office/drawing/2014/main" id="{41CA6071-39F1-4FB2-8FC0-08497B9EE986}"/>
              </a:ext>
            </a:extLst>
          </p:cNvPr>
          <p:cNvSpPr/>
          <p:nvPr/>
        </p:nvSpPr>
        <p:spPr>
          <a:xfrm>
            <a:off x="801581" y="4876114"/>
            <a:ext cx="504000" cy="504000"/>
          </a:xfrm>
          <a:prstGeom prst="ellipse">
            <a:avLst/>
          </a:prstGeom>
          <a:solidFill>
            <a:srgbClr val="01347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l-GR" sz="1100" b="1" u="none" strike="noStrike" cap="none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Οκτ.</a:t>
            </a:r>
            <a:endParaRPr sz="1100" b="1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88" name="Google Shape;403;p20">
            <a:extLst>
              <a:ext uri="{FF2B5EF4-FFF2-40B4-BE49-F238E27FC236}">
                <a16:creationId xmlns="" xmlns:a16="http://schemas.microsoft.com/office/drawing/2014/main" id="{19E91735-0500-4E75-8060-24FC91F0F460}"/>
              </a:ext>
            </a:extLst>
          </p:cNvPr>
          <p:cNvSpPr/>
          <p:nvPr/>
        </p:nvSpPr>
        <p:spPr>
          <a:xfrm>
            <a:off x="4136970" y="5065370"/>
            <a:ext cx="360000" cy="64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230188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777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940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Φορολογικά εργαλεία πιο φιλικά για την ανάπτυξη και βελτίωση της </a:t>
            </a:r>
            <a:r>
              <a:rPr lang="el-GR" sz="2400" dirty="0" err="1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φορολ</a:t>
            </a:r>
            <a:r>
              <a:rPr lang="el-GR" sz="2400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. διοίκησης </a:t>
            </a:r>
            <a:br>
              <a:rPr lang="el-GR" sz="2400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endParaRPr lang="el-GR" sz="2400" dirty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338B410-D6CF-4334-9E60-B3A5F97E9C63}"/>
              </a:ext>
            </a:extLst>
          </p:cNvPr>
          <p:cNvSpPr/>
          <p:nvPr/>
        </p:nvSpPr>
        <p:spPr>
          <a:xfrm>
            <a:off x="2708437" y="212543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err="1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Ψηφιοποίηση</a:t>
            </a:r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 ΑΑΔΕ - καταπολέμηση φοροδιαφυγής</a:t>
            </a:r>
          </a:p>
          <a:p>
            <a:endParaRPr lang="el-GR" i="1" dirty="0">
              <a:solidFill>
                <a:srgbClr val="013476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74EC526-2B00-4290-8787-8EB1AF22E28A}"/>
              </a:ext>
            </a:extLst>
          </p:cNvPr>
          <p:cNvSpPr/>
          <p:nvPr/>
        </p:nvSpPr>
        <p:spPr>
          <a:xfrm>
            <a:off x="2708437" y="3811737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Πλήρης κωδικοποίηση του συστήματος της φορολογικής νομοθεσίας, με στόχο την αύξηση της διαφάνειας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="" xmlns:a16="http://schemas.microsoft.com/office/drawing/2014/main" id="{5C14A6D6-B360-4A8C-8284-C32EBE2D64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AEF7570-8500-4EC3-B726-9EB5CFD02FAA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BABA0AA8-0F37-4C4B-81CF-EC778C46EE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="" xmlns:a16="http://schemas.microsoft.com/office/drawing/2014/main" id="{A3D52A4F-00BB-49A2-88DB-AC19AED9B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="" xmlns:a16="http://schemas.microsoft.com/office/drawing/2014/main" id="{CED40E7C-3E72-48F9-A85D-9156A4320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="" xmlns:a16="http://schemas.microsoft.com/office/drawing/2014/main" id="{1A1B8990-F4B8-4224-A3C6-C948F17B02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BD53C58-C3F3-4F11-9110-FE2EA902D1F9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533949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96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72500"/>
            <a:ext cx="11360800" cy="7636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Εκσυγχρονισμός της δημόσιας διοίκησης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2513F96-784A-4F60-9327-ADC76A9F9B2B}"/>
              </a:ext>
            </a:extLst>
          </p:cNvPr>
          <p:cNvSpPr/>
          <p:nvPr/>
        </p:nvSpPr>
        <p:spPr>
          <a:xfrm>
            <a:off x="2708437" y="2039566"/>
            <a:ext cx="6456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Σύστημα Διοικητικής και Οικονομικής Παρακολούθησης του Δημοσίου, που στοχεύει στον ψηφιακό μετασχηματισμό των κυβερνητικών δομών οικονομικής διαχείρισης και εποπτείας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B1D9296-FDCE-4ACC-A285-DD45B1A23D15}"/>
              </a:ext>
            </a:extLst>
          </p:cNvPr>
          <p:cNvSpPr/>
          <p:nvPr/>
        </p:nvSpPr>
        <p:spPr>
          <a:xfrm>
            <a:off x="2708437" y="3894679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Καταπολέμηση του ξεπλύματος χρήματος και της διαφθοράς 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="" xmlns:a16="http://schemas.microsoft.com/office/drawing/2014/main" id="{33671061-E44A-4514-8B60-BC7D891426A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C0E61E8-E88D-4E13-9183-6C16153E9B5E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82CE6199-F237-4AE9-9E1A-F317B0CEA5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="" xmlns:a16="http://schemas.microsoft.com/office/drawing/2014/main" id="{B88F08D8-256B-406D-8544-B6190A532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="" xmlns:a16="http://schemas.microsoft.com/office/drawing/2014/main" id="{69431D3D-2C5A-4595-A8CF-0430815D3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="" xmlns:a16="http://schemas.microsoft.com/office/drawing/2014/main" id="{1440F68A-02DD-4801-BA70-64B6D8EB37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0DE4C00-1B33-468A-8C72-8AF69B146FB0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2472438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98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19746"/>
            <a:ext cx="11360800" cy="7636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Βελτίωση της αποτελεσματικότητας του συστήματος δικαιοσύνης 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 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endParaRPr lang="el-GR" sz="2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="" xmlns:a16="http://schemas.microsoft.com/office/drawing/2014/main" id="{2DDD2E51-89AC-45F8-9105-F96620D468B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64A5002-2579-4855-AB1B-A040E27C07A3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76E3662C-BF6E-4F5A-8541-20ED1E7EAC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="" xmlns:a16="http://schemas.microsoft.com/office/drawing/2014/main" id="{32656016-07EB-4C4F-A032-9808364E5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="" xmlns:a16="http://schemas.microsoft.com/office/drawing/2014/main" id="{969F7EF9-1052-4F3A-9D14-841425F92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="" xmlns:a16="http://schemas.microsoft.com/office/drawing/2014/main" id="{0C132B99-21AE-4332-A444-A7F66E8EB4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ADD7CD7-B925-4F70-86B4-0E15B0FBAFDA}"/>
              </a:ext>
            </a:extLst>
          </p:cNvPr>
          <p:cNvSpPr/>
          <p:nvPr/>
        </p:nvSpPr>
        <p:spPr>
          <a:xfrm>
            <a:off x="2708437" y="2146846"/>
            <a:ext cx="6456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Ανάπτυξη δεξιοτήτων συμπεριλαμβανομένων και ψηφιακών για τους δικαστές και το δικαστικό προσωπικό </a:t>
            </a:r>
            <a:endParaRPr lang="en-US" i="1" dirty="0">
              <a:solidFill>
                <a:srgbClr val="013476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A1CDF2D-9416-4EB5-AB48-F99DD9113AD4}"/>
              </a:ext>
            </a:extLst>
          </p:cNvPr>
          <p:cNvSpPr/>
          <p:nvPr/>
        </p:nvSpPr>
        <p:spPr>
          <a:xfrm>
            <a:off x="2708437" y="4031197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Επιτάχυνση στην απονομή δικαιοσύνης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7185ED7-D1B8-4491-859B-C83DE6659806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4061632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011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99" y="510429"/>
            <a:ext cx="11360800" cy="7636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Ενίσχυση του χρηματοπιστωτικού τομέα και των κεφαλαιαγορών 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 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endParaRPr lang="el-GR" sz="2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A3B97BC-C8E4-49A3-9A3C-363DF03BE8C1}"/>
              </a:ext>
            </a:extLst>
          </p:cNvPr>
          <p:cNvSpPr/>
          <p:nvPr/>
        </p:nvSpPr>
        <p:spPr>
          <a:xfrm>
            <a:off x="2867943" y="2381144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Δημιουργία Γραφείου Πιστώσεων</a:t>
            </a:r>
            <a:endParaRPr lang="en-US" i="1" dirty="0">
              <a:solidFill>
                <a:srgbClr val="013476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FFB1BA0-7F96-4B97-BE77-11F012EB8559}"/>
              </a:ext>
            </a:extLst>
          </p:cNvPr>
          <p:cNvSpPr/>
          <p:nvPr/>
        </p:nvSpPr>
        <p:spPr>
          <a:xfrm>
            <a:off x="2867943" y="4031197"/>
            <a:ext cx="6456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Δημιουργία Παρατηρητηρίου Πιστωτικής Επέκτασης </a:t>
            </a:r>
            <a:endParaRPr lang="en-US" i="1" dirty="0">
              <a:solidFill>
                <a:srgbClr val="013476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FB5072C-3CA9-4186-9602-F26D11FC4EB3}"/>
              </a:ext>
            </a:extLst>
          </p:cNvPr>
          <p:cNvGrpSpPr>
            <a:grpSpLocks noChangeAspect="1"/>
          </p:cNvGrpSpPr>
          <p:nvPr/>
        </p:nvGrpSpPr>
        <p:grpSpPr>
          <a:xfrm>
            <a:off x="1079584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22" name="Freeform 6">
              <a:extLst>
                <a:ext uri="{FF2B5EF4-FFF2-40B4-BE49-F238E27FC236}">
                  <a16:creationId xmlns="" xmlns:a16="http://schemas.microsoft.com/office/drawing/2014/main" id="{843EE03E-44DD-4E12-9B73-A4371BE8DE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="" xmlns:a16="http://schemas.microsoft.com/office/drawing/2014/main" id="{7E6CFEB6-02C8-4D40-8310-9D8B1ACF8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="" xmlns:a16="http://schemas.microsoft.com/office/drawing/2014/main" id="{2801740B-932A-410A-BBF7-CFDFF59A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="" xmlns:a16="http://schemas.microsoft.com/office/drawing/2014/main" id="{83CF4593-EDA8-41E4-BF19-0696D64D6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C7B30B6-00E2-4CB9-85E4-1C78934EE31D}"/>
              </a:ext>
            </a:extLst>
          </p:cNvPr>
          <p:cNvGrpSpPr>
            <a:grpSpLocks noChangeAspect="1"/>
          </p:cNvGrpSpPr>
          <p:nvPr/>
        </p:nvGrpSpPr>
        <p:grpSpPr>
          <a:xfrm>
            <a:off x="1079584" y="2176036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27" name="Freeform 6">
              <a:extLst>
                <a:ext uri="{FF2B5EF4-FFF2-40B4-BE49-F238E27FC236}">
                  <a16:creationId xmlns="" xmlns:a16="http://schemas.microsoft.com/office/drawing/2014/main" id="{DFE0C833-B419-4BB6-A873-771F4DCBB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="" xmlns:a16="http://schemas.microsoft.com/office/drawing/2014/main" id="{FDBB0F41-AEAF-4566-B287-84859001A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="" xmlns:a16="http://schemas.microsoft.com/office/drawing/2014/main" id="{755603DB-7836-408B-9B3D-05FAD2593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="" xmlns:a16="http://schemas.microsoft.com/office/drawing/2014/main" id="{F92789D2-B6CA-4A0B-B8F8-6851C50D2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4E053A1-E860-4EB6-9864-3D03E61325F3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224356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3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96878"/>
            <a:ext cx="11360800" cy="7636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Προώθηση της έρευνας και της καινοτομίας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 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endParaRPr lang="el-GR" sz="2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="" xmlns:a16="http://schemas.microsoft.com/office/drawing/2014/main" id="{D7979C23-1EEF-4ED3-8674-C09060EFFA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4618" y="2099534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88B5DF-A9DA-468E-9577-65371992E4AB}"/>
              </a:ext>
            </a:extLst>
          </p:cNvPr>
          <p:cNvSpPr/>
          <p:nvPr/>
        </p:nvSpPr>
        <p:spPr>
          <a:xfrm>
            <a:off x="2924032" y="2222902"/>
            <a:ext cx="7524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Σύνδεση της έρευνας των πανεπιστημίων με την παραγωγή  και ενίσχυση της βασικής έρευνας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AF1E91D-BAF7-478B-B1AD-F1CBFE70E6D3}"/>
              </a:ext>
            </a:extLst>
          </p:cNvPr>
          <p:cNvSpPr/>
          <p:nvPr/>
        </p:nvSpPr>
        <p:spPr>
          <a:xfrm>
            <a:off x="2924032" y="3943496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Ενίσχυση εξωστρέφειας του οικοσυστήματος καινοτομίας και έρευνας της χώρας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7B116B4-FE7D-4592-9C48-083575893638}"/>
              </a:ext>
            </a:extLst>
          </p:cNvPr>
          <p:cNvGrpSpPr>
            <a:grpSpLocks noChangeAspect="1"/>
          </p:cNvGrpSpPr>
          <p:nvPr/>
        </p:nvGrpSpPr>
        <p:grpSpPr>
          <a:xfrm>
            <a:off x="1079584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275B52E0-6C79-475B-91D0-D5212C646B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="" xmlns:a16="http://schemas.microsoft.com/office/drawing/2014/main" id="{88BB6F8B-34E8-43EE-B855-5FC5C0E94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518FD01E-7144-4038-AEA4-29A3F618E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14EECE86-A0E5-4FDD-AD3D-837C2333D2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956AA52-7531-42B3-ACF5-246ECFDBCC8A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732622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80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Εκσυγχρονισμός και βελτίωση της ανθεκτικότητας κύριων κλάδων οικονομίας της χώρας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/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 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endParaRPr lang="el-GR" sz="2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5DB80D9-69B3-4F15-9DD7-92F4D93B67B8}"/>
              </a:ext>
            </a:extLst>
          </p:cNvPr>
          <p:cNvSpPr/>
          <p:nvPr/>
        </p:nvSpPr>
        <p:spPr>
          <a:xfrm>
            <a:off x="2685857" y="2040204"/>
            <a:ext cx="8648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Ανάπτυξη υψηλής ποιότητας, </a:t>
            </a:r>
            <a:r>
              <a:rPr lang="el-GR" i="1" dirty="0" err="1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πολυτροπικών</a:t>
            </a:r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, έξυπνων και ανθεκτικών στην κλιματική αλλαγή υποδομών μεταφορών, στις οποίες περιλαμβάνονται εμβληματικές επενδύσεις σε οδικούς άξονες του Διευρωπαϊκού Οδικού Δικτύου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89112DC-3148-48CC-8BD3-0534C22F4C58}"/>
              </a:ext>
            </a:extLst>
          </p:cNvPr>
          <p:cNvSpPr/>
          <p:nvPr/>
        </p:nvSpPr>
        <p:spPr>
          <a:xfrm>
            <a:off x="2685857" y="3700048"/>
            <a:ext cx="8391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Ανάδειξη του πολιτιστικού και δημιουργικού τομέα ως ολοκληρωμένου, βιώσιμου αναπτυξιακού μοχλού τοπικών κοινωνιών, που δημιουργεί θέσεις εργασίας και οικοσυστήματα επιχειρηματικότητας και εκπαίδευσης, συμβάλλοντας στη κοινωνική συνοχή</a:t>
            </a:r>
          </a:p>
        </p:txBody>
      </p:sp>
      <p:sp>
        <p:nvSpPr>
          <p:cNvPr id="15" name="Freeform 7">
            <a:extLst>
              <a:ext uri="{FF2B5EF4-FFF2-40B4-BE49-F238E27FC236}">
                <a16:creationId xmlns="" xmlns:a16="http://schemas.microsoft.com/office/drawing/2014/main" id="{1C1E28FD-CBB0-40BC-AF04-516CDF81350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4618" y="2099534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D8C5689-686D-4C0C-8B32-DA3232F8374A}"/>
              </a:ext>
            </a:extLst>
          </p:cNvPr>
          <p:cNvGrpSpPr>
            <a:grpSpLocks noChangeAspect="1"/>
          </p:cNvGrpSpPr>
          <p:nvPr/>
        </p:nvGrpSpPr>
        <p:grpSpPr>
          <a:xfrm>
            <a:off x="1079584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57A698A6-AFBF-43BE-8E69-76A6DE7494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="" xmlns:a16="http://schemas.microsoft.com/office/drawing/2014/main" id="{72FEF816-CC71-4C06-883C-8643AA65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DA06DA24-E289-4C3D-B905-23625CCDA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04AE7768-59DE-4B08-B5FF-088B86EB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2D4D1A6-FACE-45A6-8836-9C99AA64F642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71174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58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96081"/>
            <a:ext cx="11360800" cy="7636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Βελτίωση της ανταγωνιστικότητας και προώθηση ιδιωτικών επενδύσεων και εξαγωγών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/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 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endParaRPr lang="el-GR" sz="2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49A12EA-975E-4F50-98F5-BE0012828E37}"/>
              </a:ext>
            </a:extLst>
          </p:cNvPr>
          <p:cNvSpPr/>
          <p:nvPr/>
        </p:nvSpPr>
        <p:spPr>
          <a:xfrm>
            <a:off x="2685857" y="2040204"/>
            <a:ext cx="83248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Χρηματοδοτικά εργαλεία για ιδιωτικές επενδύσεις που ενισχύουν την ανταγωνιστικότητα της ελληνικής οικονομίας και αναβαθμίζουν το παραγωγικό μοντέλο της χώρας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3225855-CE3E-4860-98CB-CAF3DD1D0155}"/>
              </a:ext>
            </a:extLst>
          </p:cNvPr>
          <p:cNvSpPr/>
          <p:nvPr/>
        </p:nvSpPr>
        <p:spPr>
          <a:xfrm>
            <a:off x="2685857" y="3944057"/>
            <a:ext cx="8062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Διαρθρωτικές μεταρρυθμίσεις εστιασμένες στη βελτίωση του επιχειρηματικού περιβάλλοντος και στην απλοποίηση του ρυθμιστικού πλαισίου</a:t>
            </a:r>
            <a:endParaRPr lang="en-US" i="1" dirty="0">
              <a:solidFill>
                <a:srgbClr val="013476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="" xmlns:a16="http://schemas.microsoft.com/office/drawing/2014/main" id="{D18E8602-B5E2-4232-9046-9A5B0B778F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4618" y="2099534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197B03D-AC3D-4584-97A4-B25A89BAAA76}"/>
              </a:ext>
            </a:extLst>
          </p:cNvPr>
          <p:cNvGrpSpPr>
            <a:grpSpLocks noChangeAspect="1"/>
          </p:cNvGrpSpPr>
          <p:nvPr/>
        </p:nvGrpSpPr>
        <p:grpSpPr>
          <a:xfrm>
            <a:off x="1079584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7B718497-855B-4FEA-B015-E3D3349929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="" xmlns:a16="http://schemas.microsoft.com/office/drawing/2014/main" id="{1576ED0F-59D2-4FFB-B749-599A86233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="" xmlns:a16="http://schemas.microsoft.com/office/drawing/2014/main" id="{9C7757E1-F0CF-4FC3-AAB9-3F9A8E98A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="" xmlns:a16="http://schemas.microsoft.com/office/drawing/2014/main" id="{8C586D1A-B0B8-4972-9720-AB4EE0A1D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D650291-48F5-4C0A-AEA0-B8869D123A46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1715646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20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B4F2684-183B-430A-8EE8-4638329A02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62AB4C6D-C6E4-418D-9FD5-EBC69BC80F17}"/>
              </a:ext>
            </a:extLst>
          </p:cNvPr>
          <p:cNvSpPr txBox="1">
            <a:spLocks/>
          </p:cNvSpPr>
          <p:nvPr/>
        </p:nvSpPr>
        <p:spPr>
          <a:xfrm>
            <a:off x="260085" y="448788"/>
            <a:ext cx="114318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Roboto Regular" charset="0"/>
                <a:ea typeface="Roboto Regular" charset="0"/>
                <a:cs typeface="Roboto Regular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000000"/>
              </a:buClr>
              <a:defRPr/>
            </a:pPr>
            <a:r>
              <a:rPr lang="el-GR" sz="2400" kern="0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Georgia"/>
                <a:sym typeface="Georgia"/>
              </a:rPr>
              <a:t>Το σχέδιο τίθεται σε δημόσια διαβούλευση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Georgia"/>
                <a:sym typeface="Georgia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Georgia"/>
              <a:sym typeface="Georgi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87B9AFB-CDAE-478F-8D70-89C4A04DC8CE}"/>
              </a:ext>
            </a:extLst>
          </p:cNvPr>
          <p:cNvGrpSpPr/>
          <p:nvPr/>
        </p:nvGrpSpPr>
        <p:grpSpPr>
          <a:xfrm>
            <a:off x="7469252" y="2694816"/>
            <a:ext cx="2663700" cy="1668617"/>
            <a:chOff x="6896099" y="2720504"/>
            <a:chExt cx="2663700" cy="1668617"/>
          </a:xfrm>
        </p:grpSpPr>
        <p:cxnSp>
          <p:nvCxnSpPr>
            <p:cNvPr id="89" name="Google Shape;14193;g87a8f27973_0_1028">
              <a:extLst>
                <a:ext uri="{FF2B5EF4-FFF2-40B4-BE49-F238E27FC236}">
                  <a16:creationId xmlns="" xmlns:a16="http://schemas.microsoft.com/office/drawing/2014/main" id="{1618C0DA-BA31-403E-B39C-A0ED3242469F}"/>
                </a:ext>
              </a:extLst>
            </p:cNvPr>
            <p:cNvCxnSpPr/>
            <p:nvPr/>
          </p:nvCxnSpPr>
          <p:spPr>
            <a:xfrm>
              <a:off x="6896099" y="2720504"/>
              <a:ext cx="26637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6" name="Google Shape;14200;g87a8f27973_0_1028">
              <a:extLst>
                <a:ext uri="{FF2B5EF4-FFF2-40B4-BE49-F238E27FC236}">
                  <a16:creationId xmlns="" xmlns:a16="http://schemas.microsoft.com/office/drawing/2014/main" id="{C0BAB4B0-E50F-4561-AAFE-1571723D0272}"/>
                </a:ext>
              </a:extLst>
            </p:cNvPr>
            <p:cNvSpPr/>
            <p:nvPr/>
          </p:nvSpPr>
          <p:spPr>
            <a:xfrm>
              <a:off x="6896099" y="2787757"/>
              <a:ext cx="2663700" cy="1601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44000" tIns="45700" rIns="144000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400"/>
              </a:pPr>
              <a:r>
                <a:rPr lang="el-GR" i="1" dirty="0">
                  <a:solidFill>
                    <a:srgbClr val="003476"/>
                  </a:solidFill>
                  <a:latin typeface="Roboto"/>
                  <a:cs typeface="Arial"/>
                </a:rPr>
                <a:t>Ενεργή συνεργασία με την επιτροπή </a:t>
              </a:r>
              <a:r>
                <a:rPr lang="el-GR" i="1" dirty="0" err="1">
                  <a:solidFill>
                    <a:srgbClr val="003476"/>
                  </a:solidFill>
                  <a:latin typeface="Roboto"/>
                  <a:cs typeface="Arial"/>
                </a:rPr>
                <a:t>Πισσαρίδη</a:t>
              </a:r>
              <a:endParaRPr lang="el-GR" i="1" dirty="0">
                <a:solidFill>
                  <a:srgbClr val="003476"/>
                </a:solidFill>
                <a:latin typeface="Roboto"/>
                <a:cs typeface="Arial"/>
              </a:endParaRPr>
            </a:p>
            <a:p>
              <a:pPr algn="ctr">
                <a:buClr>
                  <a:srgbClr val="FFFFFF"/>
                </a:buClr>
                <a:buSzPts val="1400"/>
              </a:pPr>
              <a:endParaRPr lang="el-GR" i="1" dirty="0">
                <a:solidFill>
                  <a:srgbClr val="003476"/>
                </a:solidFill>
                <a:latin typeface="Roboto"/>
                <a:cs typeface="Arial"/>
                <a:sym typeface="Arial"/>
              </a:endParaRPr>
            </a:p>
          </p:txBody>
        </p:sp>
      </p:grpSp>
      <p:cxnSp>
        <p:nvCxnSpPr>
          <p:cNvPr id="91" name="Google Shape;14195;g87a8f27973_0_1028">
            <a:extLst>
              <a:ext uri="{FF2B5EF4-FFF2-40B4-BE49-F238E27FC236}">
                <a16:creationId xmlns="" xmlns:a16="http://schemas.microsoft.com/office/drawing/2014/main" id="{44C2EC39-75EA-403E-864D-3D0C1A80B005}"/>
              </a:ext>
            </a:extLst>
          </p:cNvPr>
          <p:cNvCxnSpPr/>
          <p:nvPr/>
        </p:nvCxnSpPr>
        <p:spPr>
          <a:xfrm>
            <a:off x="469775" y="2720504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14201;g87a8f27973_0_1028">
            <a:extLst>
              <a:ext uri="{FF2B5EF4-FFF2-40B4-BE49-F238E27FC236}">
                <a16:creationId xmlns="" xmlns:a16="http://schemas.microsoft.com/office/drawing/2014/main" id="{976CF465-48FB-462C-8146-4C35F754E02B}"/>
              </a:ext>
            </a:extLst>
          </p:cNvPr>
          <p:cNvSpPr/>
          <p:nvPr/>
        </p:nvSpPr>
        <p:spPr>
          <a:xfrm>
            <a:off x="469775" y="2787757"/>
            <a:ext cx="2663700" cy="15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44000" tIns="45700" rIns="144000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Διαβούλευση μέσω ΟΚΕ</a:t>
            </a:r>
          </a:p>
        </p:txBody>
      </p:sp>
      <p:cxnSp>
        <p:nvCxnSpPr>
          <p:cNvPr id="93" name="Google Shape;14197;g87a8f27973_0_1028">
            <a:extLst>
              <a:ext uri="{FF2B5EF4-FFF2-40B4-BE49-F238E27FC236}">
                <a16:creationId xmlns="" xmlns:a16="http://schemas.microsoft.com/office/drawing/2014/main" id="{269B7C68-72F5-4487-882E-6241EBBC6608}"/>
              </a:ext>
            </a:extLst>
          </p:cNvPr>
          <p:cNvCxnSpPr/>
          <p:nvPr/>
        </p:nvCxnSpPr>
        <p:spPr>
          <a:xfrm>
            <a:off x="3969513" y="2750902"/>
            <a:ext cx="2663700" cy="0"/>
          </a:xfrm>
          <a:prstGeom prst="straightConnector1">
            <a:avLst/>
          </a:prstGeom>
          <a:solidFill>
            <a:schemeClr val="bg1"/>
          </a:solidFill>
          <a:ln>
            <a:noFill/>
          </a:ln>
        </p:spPr>
      </p:cxnSp>
      <p:sp>
        <p:nvSpPr>
          <p:cNvPr id="94" name="Google Shape;14198;g87a8f27973_0_1028">
            <a:extLst>
              <a:ext uri="{FF2B5EF4-FFF2-40B4-BE49-F238E27FC236}">
                <a16:creationId xmlns="" xmlns:a16="http://schemas.microsoft.com/office/drawing/2014/main" id="{55C5F3C5-4BEA-4321-B300-125857048503}"/>
              </a:ext>
            </a:extLst>
          </p:cNvPr>
          <p:cNvSpPr/>
          <p:nvPr/>
        </p:nvSpPr>
        <p:spPr>
          <a:xfrm>
            <a:off x="3969513" y="2787757"/>
            <a:ext cx="2663700" cy="1575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44000" tIns="45700" rIns="144000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  <a:sym typeface="Helvetica Neue"/>
              </a:rPr>
              <a:t>Διαβούλευση </a:t>
            </a:r>
            <a:r>
              <a:rPr lang="el-GR" i="1">
                <a:solidFill>
                  <a:srgbClr val="003476"/>
                </a:solidFill>
                <a:latin typeface="Roboto"/>
                <a:cs typeface="Arial"/>
                <a:sym typeface="Helvetica Neue"/>
              </a:rPr>
              <a:t>μέσω </a:t>
            </a:r>
            <a:r>
              <a:rPr lang="en-US" i="1" dirty="0">
                <a:solidFill>
                  <a:srgbClr val="003476"/>
                </a:solidFill>
                <a:latin typeface="Roboto"/>
                <a:cs typeface="Arial"/>
              </a:rPr>
              <a:t>Opengov.gr</a:t>
            </a:r>
            <a:endParaRPr lang="el-GR" i="1" dirty="0">
              <a:solidFill>
                <a:srgbClr val="003476"/>
              </a:solidFill>
              <a:latin typeface="Roboto"/>
              <a:cs typeface="Arial"/>
              <a:sym typeface="Helvetica Neue"/>
            </a:endParaRPr>
          </a:p>
        </p:txBody>
      </p:sp>
      <p:sp>
        <p:nvSpPr>
          <p:cNvPr id="36" name="Google Shape;1805;p278">
            <a:extLst>
              <a:ext uri="{FF2B5EF4-FFF2-40B4-BE49-F238E27FC236}">
                <a16:creationId xmlns="" xmlns:a16="http://schemas.microsoft.com/office/drawing/2014/main" id="{F37CB3CC-0EAE-437B-85D9-9DC46A5021E1}"/>
              </a:ext>
            </a:extLst>
          </p:cNvPr>
          <p:cNvSpPr txBox="1"/>
          <p:nvPr/>
        </p:nvSpPr>
        <p:spPr>
          <a:xfrm>
            <a:off x="431675" y="4359250"/>
            <a:ext cx="3808855" cy="77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800"/>
              <a:defRPr/>
            </a:pPr>
            <a:r>
              <a:rPr lang="el-GR" i="1" kern="0" dirty="0">
                <a:solidFill>
                  <a:schemeClr val="bg1"/>
                </a:solidFill>
                <a:latin typeface="Roboto"/>
                <a:sym typeface="Helvetica Neue"/>
              </a:rPr>
              <a:t>Νοέμβριος - </a:t>
            </a:r>
            <a:r>
              <a:rPr lang="el-GR" i="1" dirty="0">
                <a:solidFill>
                  <a:schemeClr val="bg1"/>
                </a:solidFill>
                <a:sym typeface="Helvetica Neue"/>
              </a:rPr>
              <a:t>Δεκέμβριος 2020 </a:t>
            </a:r>
          </a:p>
        </p:txBody>
      </p:sp>
      <p:cxnSp>
        <p:nvCxnSpPr>
          <p:cNvPr id="47" name="Google Shape;14195;g87a8f27973_0_1028">
            <a:extLst>
              <a:ext uri="{FF2B5EF4-FFF2-40B4-BE49-F238E27FC236}">
                <a16:creationId xmlns="" xmlns:a16="http://schemas.microsoft.com/office/drawing/2014/main" id="{42B6287B-E38A-48F0-A190-E3A752D77227}"/>
              </a:ext>
            </a:extLst>
          </p:cNvPr>
          <p:cNvCxnSpPr/>
          <p:nvPr/>
        </p:nvCxnSpPr>
        <p:spPr>
          <a:xfrm>
            <a:off x="3969513" y="2720504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1806;p278">
            <a:extLst>
              <a:ext uri="{FF2B5EF4-FFF2-40B4-BE49-F238E27FC236}">
                <a16:creationId xmlns="" xmlns:a16="http://schemas.microsoft.com/office/drawing/2014/main" id="{0CA2AB7B-5E50-4FD5-8579-C47176E0CC1F}"/>
              </a:ext>
            </a:extLst>
          </p:cNvPr>
          <p:cNvSpPr txBox="1"/>
          <p:nvPr/>
        </p:nvSpPr>
        <p:spPr>
          <a:xfrm>
            <a:off x="431675" y="1800368"/>
            <a:ext cx="4373116" cy="77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  <a:latin typeface="Roboto"/>
                <a:ea typeface="Helvetica Neue"/>
                <a:cs typeface="Helvetica Neue"/>
              </a:defRPr>
            </a:lvl1pPr>
          </a:lstStyle>
          <a:p>
            <a:pPr algn="l">
              <a:spcBef>
                <a:spcPts val="600"/>
              </a:spcBef>
            </a:pPr>
            <a:r>
              <a:rPr lang="el-GR" dirty="0">
                <a:solidFill>
                  <a:schemeClr val="bg1"/>
                </a:solidFill>
                <a:sym typeface="Helvetica Neue"/>
              </a:rPr>
              <a:t>Δημόσια Διαβούλευση </a:t>
            </a:r>
          </a:p>
        </p:txBody>
      </p:sp>
    </p:spTree>
    <p:extLst>
      <p:ext uri="{BB962C8B-B14F-4D97-AF65-F5344CB8AC3E}">
        <p14:creationId xmlns:p14="http://schemas.microsoft.com/office/powerpoint/2010/main" val="251013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22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48" y="494015"/>
            <a:ext cx="11808952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Ο δρόμος για την τελική έγκριση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8" name="Google Shape;1800;p278">
            <a:extLst>
              <a:ext uri="{FF2B5EF4-FFF2-40B4-BE49-F238E27FC236}">
                <a16:creationId xmlns="" xmlns:a16="http://schemas.microsoft.com/office/drawing/2014/main" id="{B33CAE3F-B01B-4FFC-BD40-38AAED2479CF}"/>
              </a:ext>
            </a:extLst>
          </p:cNvPr>
          <p:cNvSpPr/>
          <p:nvPr/>
        </p:nvSpPr>
        <p:spPr>
          <a:xfrm>
            <a:off x="10555" y="2306195"/>
            <a:ext cx="2268222" cy="2286763"/>
          </a:xfrm>
          <a:prstGeom prst="homePlate">
            <a:avLst>
              <a:gd name="adj" fmla="val 36337"/>
            </a:avLst>
          </a:prstGeom>
          <a:solidFill>
            <a:srgbClr val="417B85"/>
          </a:solidFill>
          <a:ln>
            <a:noFill/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Arial"/>
              <a:sym typeface="Arial"/>
            </a:endParaRPr>
          </a:p>
        </p:txBody>
      </p:sp>
      <p:sp>
        <p:nvSpPr>
          <p:cNvPr id="10" name="Google Shape;1799;p278">
            <a:extLst>
              <a:ext uri="{FF2B5EF4-FFF2-40B4-BE49-F238E27FC236}">
                <a16:creationId xmlns="" xmlns:a16="http://schemas.microsoft.com/office/drawing/2014/main" id="{50FA6A54-37D0-4C35-BE77-AFC9137A1B72}"/>
              </a:ext>
            </a:extLst>
          </p:cNvPr>
          <p:cNvSpPr/>
          <p:nvPr/>
        </p:nvSpPr>
        <p:spPr>
          <a:xfrm>
            <a:off x="1820780" y="2306195"/>
            <a:ext cx="2350102" cy="2286763"/>
          </a:xfrm>
          <a:prstGeom prst="chevron">
            <a:avLst>
              <a:gd name="adj" fmla="val 31595"/>
            </a:avLst>
          </a:prstGeom>
          <a:solidFill>
            <a:srgbClr val="9CC7CE"/>
          </a:solidFill>
          <a:ln>
            <a:noFill/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Arial"/>
              <a:sym typeface="Arial"/>
            </a:endParaRPr>
          </a:p>
        </p:txBody>
      </p:sp>
      <p:sp>
        <p:nvSpPr>
          <p:cNvPr id="13" name="Google Shape;1812;p278">
            <a:extLst>
              <a:ext uri="{FF2B5EF4-FFF2-40B4-BE49-F238E27FC236}">
                <a16:creationId xmlns="" xmlns:a16="http://schemas.microsoft.com/office/drawing/2014/main" id="{454E802B-D872-4F8F-AF05-AFBED3DFC79B}"/>
              </a:ext>
            </a:extLst>
          </p:cNvPr>
          <p:cNvSpPr txBox="1"/>
          <p:nvPr/>
        </p:nvSpPr>
        <p:spPr>
          <a:xfrm>
            <a:off x="236374" y="4466461"/>
            <a:ext cx="3168811" cy="58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"/>
              <a:ea typeface="Helvetica Neue"/>
              <a:cs typeface="Helvetica Neue"/>
              <a:sym typeface="Helvetica Neue"/>
            </a:endParaRPr>
          </a:p>
          <a:p>
            <a:pPr marL="12327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  <a:latin typeface="Roboto"/>
                <a:ea typeface="Helvetica Neue"/>
                <a:cs typeface="Helvetica Neue"/>
                <a:sym typeface="Helvetica Neue"/>
              </a:rPr>
              <a:t>Νοέμβριος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1812;p278">
            <a:extLst>
              <a:ext uri="{FF2B5EF4-FFF2-40B4-BE49-F238E27FC236}">
                <a16:creationId xmlns="" xmlns:a16="http://schemas.microsoft.com/office/drawing/2014/main" id="{796C7BDA-75AC-463F-88A0-4911432612E0}"/>
              </a:ext>
            </a:extLst>
          </p:cNvPr>
          <p:cNvSpPr txBox="1"/>
          <p:nvPr/>
        </p:nvSpPr>
        <p:spPr>
          <a:xfrm>
            <a:off x="57089" y="3048519"/>
            <a:ext cx="2074424" cy="89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lvl="0">
              <a:buClr>
                <a:srgbClr val="000000"/>
              </a:buClr>
              <a:buSzPts val="1400"/>
              <a:defRPr/>
            </a:pPr>
            <a:r>
              <a:rPr lang="el-GR" sz="1600" kern="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  <a:cs typeface="Helvetica Neue"/>
                <a:sym typeface="Helvetica Neue"/>
              </a:rPr>
              <a:t>Έναρξη διαπραγματεύσεων με ΕΕ</a:t>
            </a:r>
            <a:endParaRPr lang="en-US" sz="1600" kern="0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  <a:cs typeface="Helvetica Neue"/>
              <a:sym typeface="Helvetica Neue"/>
            </a:endParaRPr>
          </a:p>
          <a:p>
            <a:pPr marL="123271" lvl="0">
              <a:buClr>
                <a:srgbClr val="000000"/>
              </a:buClr>
              <a:buSzPts val="1400"/>
              <a:defRPr/>
            </a:pPr>
            <a:endParaRPr lang="el-GR" sz="1600" kern="0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  <a:cs typeface="Helvetica Neue"/>
              <a:sym typeface="Helvetica Neue"/>
            </a:endParaRPr>
          </a:p>
        </p:txBody>
      </p:sp>
      <p:sp>
        <p:nvSpPr>
          <p:cNvPr id="19" name="Google Shape;1812;p278">
            <a:extLst>
              <a:ext uri="{FF2B5EF4-FFF2-40B4-BE49-F238E27FC236}">
                <a16:creationId xmlns="" xmlns:a16="http://schemas.microsoft.com/office/drawing/2014/main" id="{0CAFB70A-FB59-41BF-BC3E-9E89E7D5222F}"/>
              </a:ext>
            </a:extLst>
          </p:cNvPr>
          <p:cNvSpPr txBox="1"/>
          <p:nvPr/>
        </p:nvSpPr>
        <p:spPr>
          <a:xfrm>
            <a:off x="2549443" y="2950714"/>
            <a:ext cx="1520372" cy="1051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 kumimoji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Helvetica Neue"/>
                <a:cs typeface="Helvetica Neue"/>
              </a:defRPr>
            </a:lvl1pPr>
          </a:lstStyle>
          <a:p>
            <a:pPr algn="l"/>
            <a:r>
              <a:rPr lang="el-GR" sz="1600" dirty="0">
                <a:solidFill>
                  <a:srgbClr val="202124"/>
                </a:solidFill>
                <a:latin typeface="Roboto" panose="020B0604020202020204" charset="0"/>
                <a:ea typeface="Roboto" panose="020B0604020202020204" charset="0"/>
              </a:rPr>
              <a:t>Ενσωμάτωση παρατηρήσεων  διαβούλευσης </a:t>
            </a:r>
            <a:endParaRPr lang="el-GR" sz="16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2" name="Google Shape;1799;p278">
            <a:extLst>
              <a:ext uri="{FF2B5EF4-FFF2-40B4-BE49-F238E27FC236}">
                <a16:creationId xmlns="" xmlns:a16="http://schemas.microsoft.com/office/drawing/2014/main" id="{CCDA36A3-D032-42D3-975B-F67817A04B3D}"/>
              </a:ext>
            </a:extLst>
          </p:cNvPr>
          <p:cNvSpPr/>
          <p:nvPr/>
        </p:nvSpPr>
        <p:spPr>
          <a:xfrm>
            <a:off x="3665305" y="2306195"/>
            <a:ext cx="2427952" cy="2286763"/>
          </a:xfrm>
          <a:prstGeom prst="chevron">
            <a:avLst>
              <a:gd name="adj" fmla="val 3159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Arial"/>
              <a:sym typeface="Arial"/>
            </a:endParaRPr>
          </a:p>
        </p:txBody>
      </p:sp>
      <p:sp>
        <p:nvSpPr>
          <p:cNvPr id="33" name="Google Shape;1799;p278">
            <a:extLst>
              <a:ext uri="{FF2B5EF4-FFF2-40B4-BE49-F238E27FC236}">
                <a16:creationId xmlns="" xmlns:a16="http://schemas.microsoft.com/office/drawing/2014/main" id="{65BDC61E-48DE-42E5-A6FE-AEC74FB172C7}"/>
              </a:ext>
            </a:extLst>
          </p:cNvPr>
          <p:cNvSpPr/>
          <p:nvPr/>
        </p:nvSpPr>
        <p:spPr>
          <a:xfrm>
            <a:off x="5617884" y="2306195"/>
            <a:ext cx="2516453" cy="2286763"/>
          </a:xfrm>
          <a:prstGeom prst="chevron">
            <a:avLst>
              <a:gd name="adj" fmla="val 31595"/>
            </a:avLst>
          </a:prstGeom>
          <a:solidFill>
            <a:srgbClr val="7F8FA9"/>
          </a:solidFill>
          <a:ln>
            <a:noFill/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200" kern="0">
              <a:solidFill>
                <a:srgbClr val="FFFFFF"/>
              </a:solidFill>
              <a:latin typeface="Roboto"/>
              <a:cs typeface="Arial"/>
              <a:sym typeface="Arial"/>
            </a:endParaRPr>
          </a:p>
        </p:txBody>
      </p:sp>
      <p:sp>
        <p:nvSpPr>
          <p:cNvPr id="34" name="Google Shape;1799;p278">
            <a:extLst>
              <a:ext uri="{FF2B5EF4-FFF2-40B4-BE49-F238E27FC236}">
                <a16:creationId xmlns="" xmlns:a16="http://schemas.microsoft.com/office/drawing/2014/main" id="{7C7B5AC5-404B-4425-AEFB-EF340AA8D4F5}"/>
              </a:ext>
            </a:extLst>
          </p:cNvPr>
          <p:cNvSpPr/>
          <p:nvPr/>
        </p:nvSpPr>
        <p:spPr>
          <a:xfrm>
            <a:off x="7692107" y="2306195"/>
            <a:ext cx="2516454" cy="2286763"/>
          </a:xfrm>
          <a:prstGeom prst="chevron">
            <a:avLst>
              <a:gd name="adj" fmla="val 3159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Arial"/>
              <a:sym typeface="Arial"/>
            </a:endParaRPr>
          </a:p>
        </p:txBody>
      </p:sp>
      <p:sp>
        <p:nvSpPr>
          <p:cNvPr id="35" name="Google Shape;1799;p278">
            <a:extLst>
              <a:ext uri="{FF2B5EF4-FFF2-40B4-BE49-F238E27FC236}">
                <a16:creationId xmlns="" xmlns:a16="http://schemas.microsoft.com/office/drawing/2014/main" id="{9E28ECCB-A166-410B-9977-99C27BC92444}"/>
              </a:ext>
            </a:extLst>
          </p:cNvPr>
          <p:cNvSpPr/>
          <p:nvPr/>
        </p:nvSpPr>
        <p:spPr>
          <a:xfrm>
            <a:off x="9741454" y="2306195"/>
            <a:ext cx="2350101" cy="2286763"/>
          </a:xfrm>
          <a:prstGeom prst="chevron">
            <a:avLst>
              <a:gd name="adj" fmla="val 31595"/>
            </a:avLst>
          </a:prstGeom>
          <a:solidFill>
            <a:srgbClr val="CFD8E7"/>
          </a:solidFill>
          <a:ln w="19050">
            <a:noFill/>
          </a:ln>
          <a:effectLst/>
        </p:spPr>
        <p:txBody>
          <a:bodyPr rtlCol="0" anchor="ctr"/>
          <a:lstStyle/>
          <a:p>
            <a:pPr algn="r"/>
            <a:endParaRPr sz="1200" b="1" kern="0">
              <a:solidFill>
                <a:prstClr val="black"/>
              </a:solidFill>
              <a:latin typeface="Roboto"/>
              <a:sym typeface="Arial"/>
            </a:endParaRPr>
          </a:p>
        </p:txBody>
      </p:sp>
      <p:sp>
        <p:nvSpPr>
          <p:cNvPr id="20" name="Google Shape;1812;p278">
            <a:extLst>
              <a:ext uri="{FF2B5EF4-FFF2-40B4-BE49-F238E27FC236}">
                <a16:creationId xmlns="" xmlns:a16="http://schemas.microsoft.com/office/drawing/2014/main" id="{13E9D8F3-AF57-4868-9F59-9EEDFA0115CA}"/>
              </a:ext>
            </a:extLst>
          </p:cNvPr>
          <p:cNvSpPr txBox="1"/>
          <p:nvPr/>
        </p:nvSpPr>
        <p:spPr>
          <a:xfrm>
            <a:off x="4386607" y="2874163"/>
            <a:ext cx="1509765" cy="133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 kumimoji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Helvetica Neue"/>
                <a:cs typeface="Helvetica Neue"/>
              </a:defRPr>
            </a:lvl1pPr>
          </a:lstStyle>
          <a:p>
            <a:pPr algn="l"/>
            <a:r>
              <a:rPr lang="el-GR" sz="16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Αξιολόγηση ωριμότητας, κόστους, </a:t>
            </a:r>
            <a:r>
              <a:rPr lang="el-GR" sz="1600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επιλεξιμότητας</a:t>
            </a:r>
            <a:r>
              <a:rPr lang="el-GR" sz="16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του συνόλου</a:t>
            </a:r>
          </a:p>
          <a:p>
            <a:pPr algn="l"/>
            <a:r>
              <a:rPr lang="el-GR" sz="16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των </a:t>
            </a:r>
          </a:p>
          <a:p>
            <a:pPr algn="l"/>
            <a:r>
              <a:rPr lang="el-GR" sz="16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δράσεων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7AA03F81-F8D4-4888-A1C8-C0A7B0323FDC}"/>
              </a:ext>
            </a:extLst>
          </p:cNvPr>
          <p:cNvSpPr/>
          <p:nvPr/>
        </p:nvSpPr>
        <p:spPr>
          <a:xfrm>
            <a:off x="6480935" y="3022550"/>
            <a:ext cx="1456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Roboto" panose="020B0604020202020204" charset="0"/>
                <a:ea typeface="Roboto" panose="020B0604020202020204" charset="0"/>
              </a:rPr>
              <a:t>Προετοιμασία τελικού σχεδίου </a:t>
            </a:r>
            <a:endParaRPr lang="en-US" sz="16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F2FA67F6-DA40-4123-85C7-885A1ABE2792}"/>
              </a:ext>
            </a:extLst>
          </p:cNvPr>
          <p:cNvSpPr/>
          <p:nvPr/>
        </p:nvSpPr>
        <p:spPr>
          <a:xfrm>
            <a:off x="8603978" y="3001454"/>
            <a:ext cx="16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Roboto" panose="020B0604020202020204" charset="0"/>
                <a:ea typeface="Roboto" panose="020B0604020202020204" charset="0"/>
              </a:rPr>
              <a:t>Υποβολή τελικού Σχεδίου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E797E89B-DE23-4685-A377-7534C7F9BCC1}"/>
              </a:ext>
            </a:extLst>
          </p:cNvPr>
          <p:cNvSpPr/>
          <p:nvPr/>
        </p:nvSpPr>
        <p:spPr>
          <a:xfrm>
            <a:off x="10558402" y="3105833"/>
            <a:ext cx="941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latin typeface="Roboto" panose="020B0604020202020204" charset="0"/>
                <a:ea typeface="Roboto" panose="020B0604020202020204" charset="0"/>
              </a:rPr>
              <a:t>Τελική </a:t>
            </a:r>
          </a:p>
          <a:p>
            <a:r>
              <a:rPr lang="el-GR" sz="1600" dirty="0">
                <a:latin typeface="Roboto" panose="020B0604020202020204" charset="0"/>
                <a:ea typeface="Roboto" panose="020B0604020202020204" charset="0"/>
              </a:rPr>
              <a:t>έγκριση </a:t>
            </a:r>
          </a:p>
        </p:txBody>
      </p:sp>
      <p:sp>
        <p:nvSpPr>
          <p:cNvPr id="39" name="Google Shape;1812;p278">
            <a:extLst>
              <a:ext uri="{FF2B5EF4-FFF2-40B4-BE49-F238E27FC236}">
                <a16:creationId xmlns="" xmlns:a16="http://schemas.microsoft.com/office/drawing/2014/main" id="{765B7926-1568-4021-AD0C-B6C6F1415CB0}"/>
              </a:ext>
            </a:extLst>
          </p:cNvPr>
          <p:cNvSpPr txBox="1"/>
          <p:nvPr/>
        </p:nvSpPr>
        <p:spPr>
          <a:xfrm>
            <a:off x="2229413" y="4466461"/>
            <a:ext cx="3168811" cy="58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"/>
              <a:ea typeface="Helvetica Neue"/>
              <a:cs typeface="Helvetica Neue"/>
              <a:sym typeface="Helvetica Neue"/>
            </a:endParaRPr>
          </a:p>
          <a:p>
            <a:pPr marL="12327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  <a:latin typeface="Roboto"/>
                <a:ea typeface="Helvetica Neue"/>
                <a:cs typeface="Helvetica Neue"/>
                <a:sym typeface="Helvetica Neue"/>
              </a:rPr>
              <a:t>Δεκέμβριος – Ιανουάριος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Google Shape;1812;p278">
            <a:extLst>
              <a:ext uri="{FF2B5EF4-FFF2-40B4-BE49-F238E27FC236}">
                <a16:creationId xmlns="" xmlns:a16="http://schemas.microsoft.com/office/drawing/2014/main" id="{DE581583-B30C-4BAD-A72E-318DAA301D18}"/>
              </a:ext>
            </a:extLst>
          </p:cNvPr>
          <p:cNvSpPr txBox="1"/>
          <p:nvPr/>
        </p:nvSpPr>
        <p:spPr>
          <a:xfrm>
            <a:off x="10121080" y="4466461"/>
            <a:ext cx="1603845" cy="58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"/>
              <a:ea typeface="Helvetica Neue"/>
              <a:cs typeface="Helvetica Neue"/>
              <a:sym typeface="Helvetica Neue"/>
            </a:endParaRPr>
          </a:p>
          <a:p>
            <a:pPr marL="12327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  <a:latin typeface="Roboto"/>
                <a:ea typeface="Helvetica Neue"/>
                <a:cs typeface="Helvetica Neue"/>
                <a:sym typeface="Helvetica Neue"/>
              </a:rPr>
              <a:t>Απρίλιος – Μάιος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Google Shape;1812;p278">
            <a:extLst>
              <a:ext uri="{FF2B5EF4-FFF2-40B4-BE49-F238E27FC236}">
                <a16:creationId xmlns="" xmlns:a16="http://schemas.microsoft.com/office/drawing/2014/main" id="{E7ED2286-F889-471E-8F80-438C7C877510}"/>
              </a:ext>
            </a:extLst>
          </p:cNvPr>
          <p:cNvSpPr txBox="1"/>
          <p:nvPr/>
        </p:nvSpPr>
        <p:spPr>
          <a:xfrm>
            <a:off x="6784752" y="4466461"/>
            <a:ext cx="3168811" cy="58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"/>
              <a:ea typeface="Helvetica Neue"/>
              <a:cs typeface="Helvetica Neue"/>
              <a:sym typeface="Helvetica Neue"/>
            </a:endParaRPr>
          </a:p>
          <a:p>
            <a:pPr marL="12327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  <a:latin typeface="Roboto"/>
                <a:ea typeface="Helvetica Neue"/>
                <a:cs typeface="Helvetica Neue"/>
                <a:sym typeface="Helvetica Neue"/>
              </a:rPr>
              <a:t>Φεβρουάριος – Μάρτιος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9789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1CFF89-B673-48A6-966E-580A249AC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32694"/>
            <a:ext cx="11360800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</a:rPr>
              <a:t>Ειδική Υπηρεσία υπό τον </a:t>
            </a:r>
            <a:r>
              <a:rPr lang="el-GR" sz="2400" dirty="0" err="1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</a:rPr>
              <a:t>Αν.Υπ</a:t>
            </a: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</a:rPr>
              <a:t>. Οικονομικών διασφαλίζει την υλοποίηση του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</a:rPr>
            </a:br>
            <a:endParaRPr lang="el-GR" sz="2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B2CA56-4365-40D5-9AE9-F48EBD24F5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32B3E16-0F72-4710-AE3E-00314A9D3DF1}"/>
              </a:ext>
            </a:extLst>
          </p:cNvPr>
          <p:cNvSpPr/>
          <p:nvPr/>
        </p:nvSpPr>
        <p:spPr>
          <a:xfrm>
            <a:off x="5342267" y="3126293"/>
            <a:ext cx="3434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lvl="0">
              <a:lnSpc>
                <a:spcPct val="100000"/>
              </a:lnSpc>
              <a:defRPr/>
            </a:pPr>
            <a:r>
              <a:rPr lang="en-US" sz="2400" b="1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National reforms plan </a:t>
            </a:r>
            <a:endParaRPr lang="el-GR" sz="2400" b="1" dirty="0">
              <a:latin typeface="Roboto" panose="020B0604020202020204" charset="0"/>
              <a:ea typeface="Roboto" panose="020B0604020202020204" charset="0"/>
              <a:cs typeface="Arial"/>
            </a:endParaRPr>
          </a:p>
        </p:txBody>
      </p:sp>
      <p:sp>
        <p:nvSpPr>
          <p:cNvPr id="6" name="Rounded Rectangle 54">
            <a:extLst>
              <a:ext uri="{FF2B5EF4-FFF2-40B4-BE49-F238E27FC236}">
                <a16:creationId xmlns="" xmlns:a16="http://schemas.microsoft.com/office/drawing/2014/main" id="{04729719-7C9C-4BB3-B6A5-BF3DADD5ED79}"/>
              </a:ext>
            </a:extLst>
          </p:cNvPr>
          <p:cNvSpPr/>
          <p:nvPr/>
        </p:nvSpPr>
        <p:spPr>
          <a:xfrm>
            <a:off x="914223" y="2171851"/>
            <a:ext cx="1795328" cy="3884961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9" name="Google Shape;607;p62">
            <a:extLst>
              <a:ext uri="{FF2B5EF4-FFF2-40B4-BE49-F238E27FC236}">
                <a16:creationId xmlns="" xmlns:a16="http://schemas.microsoft.com/office/drawing/2014/main" id="{433A7DE0-867A-4131-A8FC-346C0AFBB15D}"/>
              </a:ext>
            </a:extLst>
          </p:cNvPr>
          <p:cNvSpPr/>
          <p:nvPr/>
        </p:nvSpPr>
        <p:spPr>
          <a:xfrm>
            <a:off x="995706" y="2612142"/>
            <a:ext cx="1607937" cy="3001258"/>
          </a:xfrm>
          <a:prstGeom prst="roundRect">
            <a:avLst>
              <a:gd name="adj" fmla="val 17289"/>
            </a:avLst>
          </a:prstGeom>
          <a:solidFill>
            <a:schemeClr val="lt1"/>
          </a:solidFill>
          <a:ln w="12700" cap="flat" cmpd="sng">
            <a:solidFill>
              <a:srgbClr val="183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36000" bIns="4570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1200"/>
              <a:defRPr/>
            </a:pPr>
            <a:r>
              <a:rPr lang="el-GR" sz="1400" b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Σχέδιο Ανάκαμψης και Ανθεκτικότητας  </a:t>
            </a:r>
            <a:endParaRPr lang="en-GB" sz="1400" b="1" dirty="0">
              <a:solidFill>
                <a:srgbClr val="013476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3" name="Google Shape;596;p62">
            <a:extLst>
              <a:ext uri="{FF2B5EF4-FFF2-40B4-BE49-F238E27FC236}">
                <a16:creationId xmlns="" xmlns:a16="http://schemas.microsoft.com/office/drawing/2014/main" id="{889565EB-EAA3-4D6D-BC73-79061427124A}"/>
              </a:ext>
            </a:extLst>
          </p:cNvPr>
          <p:cNvSpPr/>
          <p:nvPr/>
        </p:nvSpPr>
        <p:spPr>
          <a:xfrm>
            <a:off x="3338018" y="2171852"/>
            <a:ext cx="6144431" cy="234544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4" name="Google Shape;610;p62">
            <a:extLst>
              <a:ext uri="{FF2B5EF4-FFF2-40B4-BE49-F238E27FC236}">
                <a16:creationId xmlns="" xmlns:a16="http://schemas.microsoft.com/office/drawing/2014/main" id="{669B7C89-629C-454A-820D-2AEDC8FEFA63}"/>
              </a:ext>
            </a:extLst>
          </p:cNvPr>
          <p:cNvSpPr/>
          <p:nvPr/>
        </p:nvSpPr>
        <p:spPr>
          <a:xfrm>
            <a:off x="3733799" y="1372605"/>
            <a:ext cx="5526985" cy="67083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865441">
              <a:lnSpc>
                <a:spcPts val="1600"/>
              </a:lnSpc>
            </a:pPr>
            <a:r>
              <a:rPr lang="el-GR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sym typeface="Arial"/>
              </a:rPr>
              <a:t>Πρωθυπουργός</a:t>
            </a:r>
            <a:endParaRPr lang="en-GB" b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sym typeface="Arial"/>
            </a:endParaRPr>
          </a:p>
        </p:txBody>
      </p:sp>
      <p:sp>
        <p:nvSpPr>
          <p:cNvPr id="15" name="Google Shape;610;p62">
            <a:extLst>
              <a:ext uri="{FF2B5EF4-FFF2-40B4-BE49-F238E27FC236}">
                <a16:creationId xmlns="" xmlns:a16="http://schemas.microsoft.com/office/drawing/2014/main" id="{34B7C140-05C8-4798-8361-8BF389DF9505}"/>
              </a:ext>
            </a:extLst>
          </p:cNvPr>
          <p:cNvSpPr/>
          <p:nvPr/>
        </p:nvSpPr>
        <p:spPr>
          <a:xfrm>
            <a:off x="3736758" y="3485209"/>
            <a:ext cx="5526985" cy="939933"/>
          </a:xfrm>
          <a:prstGeom prst="rect">
            <a:avLst/>
          </a:prstGeom>
          <a:solidFill>
            <a:srgbClr val="01347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40" tIns="91440" rIns="91440" bIns="91440" anchor="ctr"/>
          <a:lstStyle/>
          <a:p>
            <a:pPr algn="ctr" defTabSz="865441"/>
            <a:r>
              <a:rPr lang="el-GR" sz="1600" b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  <a:sym typeface="Georgia"/>
              </a:rPr>
              <a:t>Ειδική Υπηρεσία Συντονισμού για το Σχέδιο Ανάκαμψης και Ανθεκτικότητας </a:t>
            </a:r>
          </a:p>
        </p:txBody>
      </p:sp>
      <p:sp>
        <p:nvSpPr>
          <p:cNvPr id="32" name="Google Shape;610;p62">
            <a:extLst>
              <a:ext uri="{FF2B5EF4-FFF2-40B4-BE49-F238E27FC236}">
                <a16:creationId xmlns="" xmlns:a16="http://schemas.microsoft.com/office/drawing/2014/main" id="{B2B6E93E-E46C-431D-83CC-EAD0A0C5D499}"/>
              </a:ext>
            </a:extLst>
          </p:cNvPr>
          <p:cNvSpPr/>
          <p:nvPr/>
        </p:nvSpPr>
        <p:spPr>
          <a:xfrm>
            <a:off x="3733799" y="2351016"/>
            <a:ext cx="5526985" cy="437450"/>
          </a:xfrm>
          <a:prstGeom prst="rect">
            <a:avLst/>
          </a:prstGeom>
          <a:solidFill>
            <a:srgbClr val="01347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40" tIns="91440" rIns="91440" bIns="91440" anchor="ctr"/>
          <a:lstStyle/>
          <a:p>
            <a:pPr algn="ctr" defTabSz="865441"/>
            <a:r>
              <a:rPr lang="el-GR" sz="1600" b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Κυβερνητική Επιτροπή για το Ταμείο Ανάκαμψης</a:t>
            </a:r>
            <a:endParaRPr lang="en-US" sz="1600" b="1" dirty="0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Arial" pitchFamily="34" charset="0"/>
              <a:sym typeface="Georgia"/>
            </a:endParaRPr>
          </a:p>
        </p:txBody>
      </p:sp>
      <p:sp>
        <p:nvSpPr>
          <p:cNvPr id="33" name="Google Shape;610;p62">
            <a:extLst>
              <a:ext uri="{FF2B5EF4-FFF2-40B4-BE49-F238E27FC236}">
                <a16:creationId xmlns="" xmlns:a16="http://schemas.microsoft.com/office/drawing/2014/main" id="{2591D9ED-D81B-4FBA-B7B8-9B19EE69C4ED}"/>
              </a:ext>
            </a:extLst>
          </p:cNvPr>
          <p:cNvSpPr/>
          <p:nvPr/>
        </p:nvSpPr>
        <p:spPr>
          <a:xfrm>
            <a:off x="3733799" y="2880619"/>
            <a:ext cx="5526985" cy="512435"/>
          </a:xfrm>
          <a:prstGeom prst="rect">
            <a:avLst/>
          </a:prstGeom>
          <a:solidFill>
            <a:srgbClr val="01347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40" tIns="91440" rIns="91440" bIns="91440" anchor="ctr"/>
          <a:lstStyle/>
          <a:p>
            <a:pPr algn="ctr" defTabSz="865441"/>
            <a:r>
              <a:rPr lang="el-GR" sz="1600" b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Αναπληρωτής Υπουργός Οικονομικών </a:t>
            </a:r>
            <a:endParaRPr lang="en-US" sz="1600" b="1" dirty="0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Arial" pitchFamily="34" charset="0"/>
              <a:sym typeface="Georgia"/>
            </a:endParaRPr>
          </a:p>
        </p:txBody>
      </p:sp>
      <p:sp>
        <p:nvSpPr>
          <p:cNvPr id="34" name="Google Shape;610;p62">
            <a:extLst>
              <a:ext uri="{FF2B5EF4-FFF2-40B4-BE49-F238E27FC236}">
                <a16:creationId xmlns="" xmlns:a16="http://schemas.microsoft.com/office/drawing/2014/main" id="{4143C33E-45A9-4EFB-8C18-16D5709C3D2F}"/>
              </a:ext>
            </a:extLst>
          </p:cNvPr>
          <p:cNvSpPr/>
          <p:nvPr/>
        </p:nvSpPr>
        <p:spPr>
          <a:xfrm>
            <a:off x="9737729" y="3485209"/>
            <a:ext cx="1458565" cy="1251006"/>
          </a:xfrm>
          <a:prstGeom prst="rect">
            <a:avLst/>
          </a:prstGeom>
          <a:solidFill>
            <a:srgbClr val="01347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40" tIns="91440" rIns="91440" bIns="91440" anchor="ctr"/>
          <a:lstStyle/>
          <a:p>
            <a:pPr algn="ctr" defTabSz="865441"/>
            <a:r>
              <a:rPr lang="el-GR" sz="1600" b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  <a:sym typeface="Georgia"/>
              </a:rPr>
              <a:t>ΓΓΣ</a:t>
            </a:r>
            <a:endParaRPr lang="en-US" sz="1600" b="1" dirty="0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Arial" pitchFamily="34" charset="0"/>
              <a:sym typeface="Georgia"/>
            </a:endParaRPr>
          </a:p>
          <a:p>
            <a:pPr algn="ctr" defTabSz="865441"/>
            <a:r>
              <a:rPr lang="el-GR" sz="1050" i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  <a:sym typeface="Georgia"/>
              </a:rPr>
              <a:t>Υπεύθυνη για τον σχεδιασμό και την παρακολούθηση των μεταρρυθμίσεων του σχεδίου</a:t>
            </a:r>
            <a:endParaRPr lang="en-US" sz="1050" i="1" dirty="0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Arial" pitchFamily="34" charset="0"/>
            </a:endParaRPr>
          </a:p>
        </p:txBody>
      </p:sp>
      <p:sp>
        <p:nvSpPr>
          <p:cNvPr id="35" name="AutoShape 2">
            <a:extLst>
              <a:ext uri="{FF2B5EF4-FFF2-40B4-BE49-F238E27FC236}">
                <a16:creationId xmlns="" xmlns:a16="http://schemas.microsoft.com/office/drawing/2014/main" id="{08FE98BF-5DC7-43BB-A7B0-0789D2DF8DC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9440685" y="3605028"/>
            <a:ext cx="404967" cy="189124"/>
          </a:xfrm>
          <a:prstGeom prst="triangle">
            <a:avLst>
              <a:gd name="adj" fmla="val 50000"/>
            </a:avLst>
          </a:prstGeom>
          <a:solidFill>
            <a:srgbClr val="01347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40" tIns="91440" rIns="91440" bIns="91440" anchor="ctr"/>
          <a:lstStyle/>
          <a:p>
            <a:pPr algn="ctr" defTabSz="865441"/>
            <a:endParaRPr lang="en-US" sz="1600" b="1" dirty="0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Arial" pitchFamily="34" charset="0"/>
            </a:endParaRPr>
          </a:p>
        </p:txBody>
      </p:sp>
      <p:sp>
        <p:nvSpPr>
          <p:cNvPr id="38" name="Google Shape;610;p62">
            <a:extLst>
              <a:ext uri="{FF2B5EF4-FFF2-40B4-BE49-F238E27FC236}">
                <a16:creationId xmlns="" xmlns:a16="http://schemas.microsoft.com/office/drawing/2014/main" id="{A2D2A754-FA1F-4C58-937B-B4964466B813}"/>
              </a:ext>
            </a:extLst>
          </p:cNvPr>
          <p:cNvSpPr/>
          <p:nvPr/>
        </p:nvSpPr>
        <p:spPr>
          <a:xfrm>
            <a:off x="3753952" y="4736215"/>
            <a:ext cx="5529944" cy="13205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/>
        </p:spPr>
        <p:txBody>
          <a:bodyPr rtlCol="0" anchor="t" anchorCtr="0"/>
          <a:lstStyle/>
          <a:p>
            <a:pPr algn="ctr"/>
            <a:r>
              <a:rPr lang="el-GR" sz="1600" b="1" kern="0" dirty="0">
                <a:solidFill>
                  <a:prstClr val="black"/>
                </a:solidFill>
                <a:latin typeface="Roboto" panose="020B0604020202020204" charset="0"/>
                <a:ea typeface="Roboto" panose="020B0604020202020204" charset="0"/>
                <a:sym typeface="Georgia"/>
              </a:rPr>
              <a:t>Διοικητής</a:t>
            </a:r>
            <a:endParaRPr lang="en-US" sz="1600" b="1" kern="0" dirty="0">
              <a:solidFill>
                <a:prstClr val="black"/>
              </a:solidFill>
              <a:latin typeface="Roboto" panose="020B0604020202020204" charset="0"/>
              <a:ea typeface="Roboto" panose="020B0604020202020204" charset="0"/>
              <a:sym typeface="Georgia"/>
            </a:endParaRPr>
          </a:p>
        </p:txBody>
      </p:sp>
      <p:sp>
        <p:nvSpPr>
          <p:cNvPr id="39" name="Google Shape;610;p62">
            <a:extLst>
              <a:ext uri="{FF2B5EF4-FFF2-40B4-BE49-F238E27FC236}">
                <a16:creationId xmlns="" xmlns:a16="http://schemas.microsoft.com/office/drawing/2014/main" id="{E905CCC3-8FAC-4625-9624-C4CB4A5C0068}"/>
              </a:ext>
            </a:extLst>
          </p:cNvPr>
          <p:cNvSpPr/>
          <p:nvPr/>
        </p:nvSpPr>
        <p:spPr>
          <a:xfrm>
            <a:off x="4211845" y="5088837"/>
            <a:ext cx="1399465" cy="75497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865441"/>
            <a:r>
              <a:rPr lang="el-GR" sz="1200" b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Υποστήριξη Προγραμμάτων και Έργων</a:t>
            </a:r>
            <a:endParaRPr lang="en-US" sz="1200" b="1" dirty="0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Arial" pitchFamily="34" charset="0"/>
            </a:endParaRPr>
          </a:p>
        </p:txBody>
      </p:sp>
      <p:sp>
        <p:nvSpPr>
          <p:cNvPr id="40" name="Google Shape;610;p62">
            <a:extLst>
              <a:ext uri="{FF2B5EF4-FFF2-40B4-BE49-F238E27FC236}">
                <a16:creationId xmlns="" xmlns:a16="http://schemas.microsoft.com/office/drawing/2014/main" id="{6834012A-2652-42E0-BE6E-4682CCDF056F}"/>
              </a:ext>
            </a:extLst>
          </p:cNvPr>
          <p:cNvSpPr/>
          <p:nvPr/>
        </p:nvSpPr>
        <p:spPr>
          <a:xfrm>
            <a:off x="7392906" y="5088837"/>
            <a:ext cx="1399465" cy="75497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865441"/>
            <a:r>
              <a:rPr lang="el-GR" sz="1200" b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Παρακολούθηση και αναφορές προόδου</a:t>
            </a:r>
            <a:r>
              <a:rPr lang="en-US" sz="1200" b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*</a:t>
            </a:r>
          </a:p>
        </p:txBody>
      </p:sp>
      <p:sp>
        <p:nvSpPr>
          <p:cNvPr id="41" name="Google Shape;610;p62">
            <a:extLst>
              <a:ext uri="{FF2B5EF4-FFF2-40B4-BE49-F238E27FC236}">
                <a16:creationId xmlns="" xmlns:a16="http://schemas.microsoft.com/office/drawing/2014/main" id="{788D9CAB-458A-488F-B60C-F863504CEB1F}"/>
              </a:ext>
            </a:extLst>
          </p:cNvPr>
          <p:cNvSpPr/>
          <p:nvPr/>
        </p:nvSpPr>
        <p:spPr>
          <a:xfrm>
            <a:off x="5819192" y="5088837"/>
            <a:ext cx="1399465" cy="75497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865441"/>
            <a:r>
              <a:rPr lang="el-GR" altLang="el-GR" sz="1200" b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Διοικητική και οικονομική υποστήριξη </a:t>
            </a:r>
          </a:p>
        </p:txBody>
      </p:sp>
      <p:sp>
        <p:nvSpPr>
          <p:cNvPr id="43" name="Google Shape;413;g7773f31038_0_151">
            <a:extLst>
              <a:ext uri="{FF2B5EF4-FFF2-40B4-BE49-F238E27FC236}">
                <a16:creationId xmlns="" xmlns:a16="http://schemas.microsoft.com/office/drawing/2014/main" id="{91C3571D-BE74-4C7E-8D37-89ED11DA7322}"/>
              </a:ext>
            </a:extLst>
          </p:cNvPr>
          <p:cNvSpPr/>
          <p:nvPr/>
        </p:nvSpPr>
        <p:spPr>
          <a:xfrm>
            <a:off x="1631887" y="3104381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12" h="340" extrusionOk="0">
                <a:moveTo>
                  <a:pt x="158" y="304"/>
                </a:moveTo>
                <a:cubicBezTo>
                  <a:pt x="158" y="267"/>
                  <a:pt x="158" y="267"/>
                  <a:pt x="158" y="267"/>
                </a:cubicBezTo>
                <a:cubicBezTo>
                  <a:pt x="165" y="270"/>
                  <a:pt x="173" y="271"/>
                  <a:pt x="182" y="271"/>
                </a:cubicBezTo>
                <a:cubicBezTo>
                  <a:pt x="198" y="271"/>
                  <a:pt x="216" y="267"/>
                  <a:pt x="234" y="257"/>
                </a:cubicBezTo>
                <a:cubicBezTo>
                  <a:pt x="262" y="242"/>
                  <a:pt x="282" y="218"/>
                  <a:pt x="285" y="196"/>
                </a:cubicBezTo>
                <a:cubicBezTo>
                  <a:pt x="285" y="190"/>
                  <a:pt x="285" y="190"/>
                  <a:pt x="285" y="190"/>
                </a:cubicBezTo>
                <a:cubicBezTo>
                  <a:pt x="280" y="187"/>
                  <a:pt x="280" y="187"/>
                  <a:pt x="280" y="187"/>
                </a:cubicBezTo>
                <a:cubicBezTo>
                  <a:pt x="260" y="177"/>
                  <a:pt x="229" y="181"/>
                  <a:pt x="201" y="196"/>
                </a:cubicBezTo>
                <a:cubicBezTo>
                  <a:pt x="182" y="206"/>
                  <a:pt x="166" y="220"/>
                  <a:pt x="158" y="235"/>
                </a:cubicBezTo>
                <a:cubicBezTo>
                  <a:pt x="158" y="163"/>
                  <a:pt x="158" y="163"/>
                  <a:pt x="158" y="163"/>
                </a:cubicBezTo>
                <a:cubicBezTo>
                  <a:pt x="173" y="146"/>
                  <a:pt x="182" y="118"/>
                  <a:pt x="182" y="88"/>
                </a:cubicBezTo>
                <a:cubicBezTo>
                  <a:pt x="182" y="51"/>
                  <a:pt x="168" y="18"/>
                  <a:pt x="148" y="3"/>
                </a:cubicBezTo>
                <a:cubicBezTo>
                  <a:pt x="143" y="0"/>
                  <a:pt x="143" y="0"/>
                  <a:pt x="143" y="0"/>
                </a:cubicBezTo>
                <a:cubicBezTo>
                  <a:pt x="138" y="4"/>
                  <a:pt x="138" y="4"/>
                  <a:pt x="138" y="4"/>
                </a:cubicBezTo>
                <a:cubicBezTo>
                  <a:pt x="117" y="18"/>
                  <a:pt x="104" y="52"/>
                  <a:pt x="104" y="88"/>
                </a:cubicBezTo>
                <a:cubicBezTo>
                  <a:pt x="104" y="119"/>
                  <a:pt x="114" y="147"/>
                  <a:pt x="130" y="164"/>
                </a:cubicBezTo>
                <a:cubicBezTo>
                  <a:pt x="130" y="210"/>
                  <a:pt x="130" y="210"/>
                  <a:pt x="130" y="210"/>
                </a:cubicBezTo>
                <a:cubicBezTo>
                  <a:pt x="123" y="195"/>
                  <a:pt x="111" y="179"/>
                  <a:pt x="94" y="167"/>
                </a:cubicBezTo>
                <a:cubicBezTo>
                  <a:pt x="69" y="147"/>
                  <a:pt x="38" y="139"/>
                  <a:pt x="17" y="146"/>
                </a:cubicBezTo>
                <a:cubicBezTo>
                  <a:pt x="11" y="148"/>
                  <a:pt x="11" y="148"/>
                  <a:pt x="11" y="148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11" y="176"/>
                  <a:pt x="27" y="203"/>
                  <a:pt x="52" y="222"/>
                </a:cubicBezTo>
                <a:cubicBezTo>
                  <a:pt x="71" y="237"/>
                  <a:pt x="94" y="245"/>
                  <a:pt x="113" y="245"/>
                </a:cubicBezTo>
                <a:cubicBezTo>
                  <a:pt x="119" y="245"/>
                  <a:pt x="124" y="245"/>
                  <a:pt x="129" y="243"/>
                </a:cubicBezTo>
                <a:cubicBezTo>
                  <a:pt x="130" y="243"/>
                  <a:pt x="130" y="243"/>
                  <a:pt x="130" y="243"/>
                </a:cubicBezTo>
                <a:cubicBezTo>
                  <a:pt x="130" y="304"/>
                  <a:pt x="130" y="304"/>
                  <a:pt x="130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40"/>
                  <a:pt x="0" y="340"/>
                  <a:pt x="0" y="340"/>
                </a:cubicBezTo>
                <a:cubicBezTo>
                  <a:pt x="312" y="340"/>
                  <a:pt x="312" y="340"/>
                  <a:pt x="312" y="340"/>
                </a:cubicBezTo>
                <a:cubicBezTo>
                  <a:pt x="312" y="304"/>
                  <a:pt x="312" y="304"/>
                  <a:pt x="312" y="304"/>
                </a:cubicBezTo>
                <a:lnTo>
                  <a:pt x="158" y="304"/>
                </a:lnTo>
                <a:close/>
              </a:path>
            </a:pathLst>
          </a:custGeom>
          <a:solidFill>
            <a:srgbClr val="1835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28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9D4A2A-E749-4793-8962-A85EDBF96E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4C79406-7095-4ABA-9BCD-6E013A09C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880570"/>
              </p:ext>
            </p:extLst>
          </p:nvPr>
        </p:nvGraphicFramePr>
        <p:xfrm>
          <a:off x="364534" y="873681"/>
          <a:ext cx="11394844" cy="4481889"/>
        </p:xfrm>
        <a:graphic>
          <a:graphicData uri="http://schemas.openxmlformats.org/drawingml/2006/table">
            <a:tbl>
              <a:tblPr/>
              <a:tblGrid>
                <a:gridCol w="4982166">
                  <a:extLst>
                    <a:ext uri="{9D8B030D-6E8A-4147-A177-3AD203B41FA5}">
                      <a16:colId xmlns="" xmlns:a16="http://schemas.microsoft.com/office/drawing/2014/main" val="3960561665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3986468025"/>
                    </a:ext>
                  </a:extLst>
                </a:gridCol>
                <a:gridCol w="1587500">
                  <a:extLst>
                    <a:ext uri="{9D8B030D-6E8A-4147-A177-3AD203B41FA5}">
                      <a16:colId xmlns="" xmlns:a16="http://schemas.microsoft.com/office/drawing/2014/main" val="2911878683"/>
                    </a:ext>
                  </a:extLst>
                </a:gridCol>
                <a:gridCol w="1270000">
                  <a:extLst>
                    <a:ext uri="{9D8B030D-6E8A-4147-A177-3AD203B41FA5}">
                      <a16:colId xmlns="" xmlns:a16="http://schemas.microsoft.com/office/drawing/2014/main" val="294557269"/>
                    </a:ext>
                  </a:extLst>
                </a:gridCol>
                <a:gridCol w="1929578">
                  <a:extLst>
                    <a:ext uri="{9D8B030D-6E8A-4147-A177-3AD203B41FA5}">
                      <a16:colId xmlns="" xmlns:a16="http://schemas.microsoft.com/office/drawing/2014/main" val="2542316996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="0" i="1" dirty="0"/>
                    </a:p>
                  </a:txBody>
                  <a:tcPr marL="108000" marR="144000" marT="24309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b="0" i="1" dirty="0"/>
                    </a:p>
                  </a:txBody>
                  <a:tcPr marL="108000" marR="144000" marT="20258" marB="24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800" b="1" i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800" b="1" i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800" b="1" i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5148525"/>
                  </a:ext>
                </a:extLst>
              </a:tr>
              <a:tr h="70470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Άξονας</a:t>
                      </a:r>
                      <a:endParaRPr lang="el-GR" sz="1400" b="1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24309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Επιχορηγήσεις</a:t>
                      </a:r>
                      <a:endParaRPr lang="el-GR" sz="1400" b="1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20258" marB="24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% του συνόλου</a:t>
                      </a:r>
                      <a:endParaRPr lang="el-GR" sz="1400" b="1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Δάνεια </a:t>
                      </a:r>
                      <a:endParaRPr lang="el-GR" sz="1400" b="1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Σύνολο των επιχορηγήσεων και των δανείων</a:t>
                      </a:r>
                      <a:endParaRPr lang="el-GR" sz="1400" b="1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4294251"/>
                  </a:ext>
                </a:extLst>
              </a:tr>
              <a:tr h="402459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1. Πράσινη μετάβαση </a:t>
                      </a:r>
                      <a:endParaRPr lang="el-GR" sz="140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6,200</a:t>
                      </a:r>
                    </a:p>
                  </a:txBody>
                  <a:tcPr marL="108000" marR="144000" marT="20258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38%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3537499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2. Ψηφιακή μετάβαση* </a:t>
                      </a:r>
                      <a:endParaRPr lang="el-GR" sz="140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2,100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20258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13%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188954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3. Απασχόληση, δεξιότητες, κοινωνική συνοχή</a:t>
                      </a:r>
                      <a:endParaRPr lang="el-GR" sz="140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4,100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20258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25%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5425549"/>
                  </a:ext>
                </a:extLst>
              </a:tr>
              <a:tr h="67006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+mn-ea"/>
                          <a:cs typeface="+mn-cs"/>
                        </a:rPr>
                        <a:t>4. Ιδιωτικές επενδύσεις και μετασχηματισμός της οικονομίας</a:t>
                      </a:r>
                    </a:p>
                  </a:txBody>
                  <a:tcPr marL="108000" marR="144000" marT="5064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4,000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20258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24%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0435026"/>
                  </a:ext>
                </a:extLst>
              </a:tr>
              <a:tr h="39673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l-GR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+mn-ea"/>
                          <a:cs typeface="+mn-cs"/>
                        </a:rPr>
                        <a:t>Υποσύνολο </a:t>
                      </a:r>
                      <a:r>
                        <a:rPr lang="en-US" sz="1400" b="1" i="0" u="none" strike="noStrike" kern="120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+mn-ea"/>
                          <a:cs typeface="+mn-cs"/>
                        </a:rPr>
                        <a:t>RRF</a:t>
                      </a:r>
                      <a:endParaRPr lang="el-GR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+mn-ea"/>
                        <a:cs typeface="+mn-cs"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16,400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20258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100%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dirty="0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12,600</a:t>
                      </a: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29,000</a:t>
                      </a: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3191124"/>
                  </a:ext>
                </a:extLst>
              </a:tr>
              <a:tr h="4486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+mn-ea"/>
                          <a:cs typeface="+mn-cs"/>
                        </a:rPr>
                        <a:t>REACT-EU, </a:t>
                      </a: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+mn-ea"/>
                          <a:cs typeface="+mn-cs"/>
                        </a:rPr>
                        <a:t>Just Transition Fund, European Agricultural Fund for Rural Development</a:t>
                      </a:r>
                      <a:endParaRPr lang="el-GR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+mn-ea"/>
                        <a:cs typeface="+mn-cs"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3,000</a:t>
                      </a:r>
                    </a:p>
                  </a:txBody>
                  <a:tcPr marL="108000" marR="144000" marT="20258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dirty="0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3,000</a:t>
                      </a: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2974526"/>
                  </a:ext>
                </a:extLst>
              </a:tr>
              <a:tr h="568777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+mn-cs"/>
                        </a:rPr>
                        <a:t>Σύνολο</a:t>
                      </a:r>
                    </a:p>
                  </a:txBody>
                  <a:tcPr marL="108000" marR="144000" marT="5064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19,400</a:t>
                      </a:r>
                    </a:p>
                  </a:txBody>
                  <a:tcPr marL="108000" marR="144000" marT="20258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1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1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dirty="0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32,000</a:t>
                      </a: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537810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203564A0-9C9E-4F54-BA93-465DBD1D2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2622" y="3018688"/>
            <a:ext cx="184731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  <a:ea typeface="Roboto" panose="020B0604020202020204" charset="0"/>
              </a:rPr>
              <a:t/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  <a:ea typeface="Roboto" panose="020B0604020202020204" charset="0"/>
              </a:rPr>
            </a:b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/>
            </a:r>
            <a:b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</a:br>
            <a:endParaRPr kumimoji="0" lang="el-GR" altLang="el-G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B0604020202020204" charset="0"/>
              <a:ea typeface="Roboto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  <a:ea typeface="Roboto" panose="020B0604020202020204" charset="0"/>
              </a:rPr>
              <a:t/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  <a:ea typeface="Roboto" panose="020B0604020202020204" charset="0"/>
              </a:rPr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8F5ED70-FA29-4ED6-AB7C-C5EE85418C32}"/>
              </a:ext>
            </a:extLst>
          </p:cNvPr>
          <p:cNvSpPr txBox="1">
            <a:spLocks/>
          </p:cNvSpPr>
          <p:nvPr/>
        </p:nvSpPr>
        <p:spPr>
          <a:xfrm>
            <a:off x="390862" y="491881"/>
            <a:ext cx="11808952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r>
              <a:rPr lang="el-GR" altLang="el-GR" sz="2400" dirty="0">
                <a:latin typeface="Roboto" panose="020B0604020202020204" charset="0"/>
                <a:ea typeface="Roboto" panose="020B0604020202020204" charset="0"/>
              </a:rPr>
              <a:t>Επιχορηγήσεις και δάνεια </a:t>
            </a:r>
            <a:endParaRPr lang="el-GR" sz="2400" dirty="0">
              <a:latin typeface="Roboto" panose="020B0604020202020204" charset="0"/>
              <a:ea typeface="Roboto" panose="020B0604020202020204" charset="0"/>
              <a:sym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0632E54-F117-4DA5-846E-5B9848E7FFAD}"/>
              </a:ext>
            </a:extLst>
          </p:cNvPr>
          <p:cNvSpPr/>
          <p:nvPr/>
        </p:nvSpPr>
        <p:spPr>
          <a:xfrm>
            <a:off x="10600086" y="5414928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ctr">
              <a:defRPr/>
            </a:pPr>
            <a:r>
              <a:rPr lang="el-GR" sz="1400" i="1" dirty="0">
                <a:latin typeface="Roboto" panose="020B0604020202020204" charset="0"/>
                <a:ea typeface="Roboto" panose="020B0604020202020204" charset="0"/>
              </a:rPr>
              <a:t>σε εκ. ευρώ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0DE835-9F78-4810-B5AE-8E390DD3AE5A}"/>
              </a:ext>
            </a:extLst>
          </p:cNvPr>
          <p:cNvSpPr/>
          <p:nvPr/>
        </p:nvSpPr>
        <p:spPr>
          <a:xfrm>
            <a:off x="-621965" y="5796728"/>
            <a:ext cx="10457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ctr">
              <a:defRPr/>
            </a:pPr>
            <a:r>
              <a:rPr lang="el-GR" sz="1400" i="1" dirty="0">
                <a:latin typeface="Roboto" panose="020B0604020202020204" charset="0"/>
                <a:ea typeface="Roboto" panose="020B0604020202020204" charset="0"/>
              </a:rPr>
              <a:t>*Σημείωση: ψηφιακά έργα περιλαμβάνονται στους Πυλώνες 1,3 &amp; 4 ώστε να επιτυγχάνεται ο συνολικός στόχος του 20%.</a:t>
            </a:r>
          </a:p>
        </p:txBody>
      </p:sp>
    </p:spTree>
    <p:extLst>
      <p:ext uri="{BB962C8B-B14F-4D97-AF65-F5344CB8AC3E}">
        <p14:creationId xmlns:p14="http://schemas.microsoft.com/office/powerpoint/2010/main" val="108338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9D4A2A-E749-4793-8962-A85EDBF96E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8F5ED70-FA29-4ED6-AB7C-C5EE85418C32}"/>
              </a:ext>
            </a:extLst>
          </p:cNvPr>
          <p:cNvSpPr txBox="1">
            <a:spLocks/>
          </p:cNvSpPr>
          <p:nvPr/>
        </p:nvSpPr>
        <p:spPr>
          <a:xfrm>
            <a:off x="360040" y="468615"/>
            <a:ext cx="11808952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r>
              <a:rPr lang="el-GR" sz="2400" dirty="0">
                <a:latin typeface="Roboto" panose="020B0604020202020204" charset="0"/>
                <a:ea typeface="Roboto" panose="020B0604020202020204" charset="0"/>
              </a:rPr>
              <a:t>Χρηματοοικονομικά εργαλεία για ιδιωτικές επενδύσεις</a:t>
            </a:r>
            <a:r>
              <a:rPr lang="el-GR" altLang="el-GR" sz="2400" dirty="0">
                <a:latin typeface="Roboto" panose="020B0604020202020204" charset="0"/>
                <a:ea typeface="Roboto" panose="020B0604020202020204" charset="0"/>
              </a:rPr>
              <a:t> </a:t>
            </a:r>
            <a:endParaRPr lang="el-GR" sz="2400" dirty="0">
              <a:latin typeface="Roboto" panose="020B0604020202020204" charset="0"/>
              <a:ea typeface="Roboto" panose="020B0604020202020204" charset="0"/>
              <a:sym typeface="Calibri"/>
            </a:endParaRPr>
          </a:p>
        </p:txBody>
      </p:sp>
      <p:sp>
        <p:nvSpPr>
          <p:cNvPr id="8" name="Google Shape;14198;g87a8f27973_0_1028">
            <a:extLst>
              <a:ext uri="{FF2B5EF4-FFF2-40B4-BE49-F238E27FC236}">
                <a16:creationId xmlns="" xmlns:a16="http://schemas.microsoft.com/office/drawing/2014/main" id="{DD02D74E-3812-4E08-926E-90586C5A0079}"/>
              </a:ext>
            </a:extLst>
          </p:cNvPr>
          <p:cNvSpPr/>
          <p:nvPr/>
        </p:nvSpPr>
        <p:spPr>
          <a:xfrm>
            <a:off x="6283450" y="2076923"/>
            <a:ext cx="2663700" cy="1110159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i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Όχημα</a:t>
            </a:r>
            <a:endParaRPr lang="en-US" i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9" name="Google Shape;14199;g87a8f27973_0_1028">
            <a:extLst>
              <a:ext uri="{FF2B5EF4-FFF2-40B4-BE49-F238E27FC236}">
                <a16:creationId xmlns="" xmlns:a16="http://schemas.microsoft.com/office/drawing/2014/main" id="{2DA7E7EE-0319-44FA-81F3-6C34913F4E80}"/>
              </a:ext>
            </a:extLst>
          </p:cNvPr>
          <p:cNvSpPr/>
          <p:nvPr/>
        </p:nvSpPr>
        <p:spPr>
          <a:xfrm>
            <a:off x="639061" y="2076923"/>
            <a:ext cx="2662500" cy="1110159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3271" lvl="0" algn="ctr">
              <a:buClr>
                <a:srgbClr val="000000"/>
              </a:buClr>
              <a:buSzPts val="1400"/>
              <a:defRPr/>
            </a:pPr>
            <a:r>
              <a:rPr lang="el-GR" kern="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  <a:cs typeface="Helvetica Neue"/>
                <a:sym typeface="Helvetica Neue"/>
              </a:rPr>
              <a:t> </a:t>
            </a:r>
            <a:r>
              <a:rPr lang="el-GR" kern="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  <a:cs typeface="Helvetica Neue"/>
                <a:sym typeface="Helvetica Neue"/>
              </a:rPr>
              <a:t>Επιλεξιμότητα</a:t>
            </a:r>
            <a:r>
              <a:rPr lang="el-GR" kern="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  <a:cs typeface="Helvetica Neue"/>
                <a:sym typeface="Helvetica Neue"/>
              </a:rPr>
              <a:t> </a:t>
            </a:r>
            <a:endParaRPr lang="en-US" kern="0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  <a:cs typeface="Helvetica Neue"/>
              <a:sym typeface="Helvetica Neue"/>
            </a:endParaRPr>
          </a:p>
        </p:txBody>
      </p:sp>
      <p:sp>
        <p:nvSpPr>
          <p:cNvPr id="11" name="Google Shape;14201;g87a8f27973_0_1028">
            <a:extLst>
              <a:ext uri="{FF2B5EF4-FFF2-40B4-BE49-F238E27FC236}">
                <a16:creationId xmlns="" xmlns:a16="http://schemas.microsoft.com/office/drawing/2014/main" id="{C0D57DA3-C6AC-489B-A702-CD323F8C929D}"/>
              </a:ext>
            </a:extLst>
          </p:cNvPr>
          <p:cNvSpPr/>
          <p:nvPr/>
        </p:nvSpPr>
        <p:spPr>
          <a:xfrm>
            <a:off x="3473575" y="2076923"/>
            <a:ext cx="2663700" cy="1110159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i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Μέθοδος</a:t>
            </a:r>
            <a:endParaRPr lang="en-US" i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cxnSp>
        <p:nvCxnSpPr>
          <p:cNvPr id="13" name="Google Shape;14191;g87a8f27973_0_1028">
            <a:extLst>
              <a:ext uri="{FF2B5EF4-FFF2-40B4-BE49-F238E27FC236}">
                <a16:creationId xmlns="" xmlns:a16="http://schemas.microsoft.com/office/drawing/2014/main" id="{91E343CB-837E-4C70-9BD8-C7685E8C57EA}"/>
              </a:ext>
            </a:extLst>
          </p:cNvPr>
          <p:cNvCxnSpPr/>
          <p:nvPr/>
        </p:nvCxnSpPr>
        <p:spPr>
          <a:xfrm>
            <a:off x="639061" y="2030142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195;g87a8f27973_0_1028">
            <a:extLst>
              <a:ext uri="{FF2B5EF4-FFF2-40B4-BE49-F238E27FC236}">
                <a16:creationId xmlns="" xmlns:a16="http://schemas.microsoft.com/office/drawing/2014/main" id="{B8C50014-BC99-41B4-BE51-1FD1164677CF}"/>
              </a:ext>
            </a:extLst>
          </p:cNvPr>
          <p:cNvCxnSpPr/>
          <p:nvPr/>
        </p:nvCxnSpPr>
        <p:spPr>
          <a:xfrm>
            <a:off x="3473575" y="2030142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4197;g87a8f27973_0_1028">
            <a:extLst>
              <a:ext uri="{FF2B5EF4-FFF2-40B4-BE49-F238E27FC236}">
                <a16:creationId xmlns="" xmlns:a16="http://schemas.microsoft.com/office/drawing/2014/main" id="{19EB9324-C814-46F3-8DD2-56E165C39687}"/>
              </a:ext>
            </a:extLst>
          </p:cNvPr>
          <p:cNvCxnSpPr/>
          <p:nvPr/>
        </p:nvCxnSpPr>
        <p:spPr>
          <a:xfrm>
            <a:off x="6283450" y="2030142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4199;g87a8f27973_0_1028">
            <a:extLst>
              <a:ext uri="{FF2B5EF4-FFF2-40B4-BE49-F238E27FC236}">
                <a16:creationId xmlns="" xmlns:a16="http://schemas.microsoft.com/office/drawing/2014/main" id="{1224B761-9121-4A05-A2D3-2E2B91586C0A}"/>
              </a:ext>
            </a:extLst>
          </p:cNvPr>
          <p:cNvSpPr/>
          <p:nvPr/>
        </p:nvSpPr>
        <p:spPr>
          <a:xfrm>
            <a:off x="639062" y="3290184"/>
            <a:ext cx="2662500" cy="260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13476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Πράσινη μετάβαση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Ψηφιακή μετάβαση 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Έρευνα και Ανάπτυξη 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Εξαγωγές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Αύξηση μέσου μεγέθους επιχειρήσεων - Συνεργασίες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Επιχειρηματικά πάρκα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Σημαντικά Έργα Κοινού Ευρωπαϊκού Ενδιαφέροντος (</a:t>
            </a:r>
            <a:r>
              <a:rPr lang="en-US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IPCEI</a:t>
            </a: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)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0" name="Google Shape;14199;g87a8f27973_0_1028">
            <a:extLst>
              <a:ext uri="{FF2B5EF4-FFF2-40B4-BE49-F238E27FC236}">
                <a16:creationId xmlns="" xmlns:a16="http://schemas.microsoft.com/office/drawing/2014/main" id="{F1621177-217F-445B-9779-A7BEBAF651F2}"/>
              </a:ext>
            </a:extLst>
          </p:cNvPr>
          <p:cNvSpPr/>
          <p:nvPr/>
        </p:nvSpPr>
        <p:spPr>
          <a:xfrm>
            <a:off x="3472513" y="3290184"/>
            <a:ext cx="2662500" cy="2605781"/>
          </a:xfrm>
          <a:prstGeom prst="rect">
            <a:avLst/>
          </a:prstGeom>
          <a:solidFill>
            <a:schemeClr val="bg1"/>
          </a:solidFill>
          <a:ln w="28575">
            <a:solidFill>
              <a:srgbClr val="013476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Συγχρηματοδότηση </a:t>
            </a:r>
            <a:r>
              <a:rPr lang="en-US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Συμμετοχή σε κεφάλαιο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Εγγυήσεις (</a:t>
            </a:r>
            <a:r>
              <a:rPr lang="el-GR" sz="1400" dirty="0" err="1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περιοριρισμένα</a:t>
            </a: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)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1" name="Google Shape;14199;g87a8f27973_0_1028">
            <a:extLst>
              <a:ext uri="{FF2B5EF4-FFF2-40B4-BE49-F238E27FC236}">
                <a16:creationId xmlns="" xmlns:a16="http://schemas.microsoft.com/office/drawing/2014/main" id="{CE062D75-4957-406E-B3D9-D428761EC477}"/>
              </a:ext>
            </a:extLst>
          </p:cNvPr>
          <p:cNvSpPr/>
          <p:nvPr/>
        </p:nvSpPr>
        <p:spPr>
          <a:xfrm>
            <a:off x="6284650" y="3290184"/>
            <a:ext cx="2662500" cy="2605781"/>
          </a:xfrm>
          <a:prstGeom prst="rect">
            <a:avLst/>
          </a:prstGeom>
          <a:solidFill>
            <a:schemeClr val="bg1"/>
          </a:solidFill>
          <a:ln w="28575">
            <a:solidFill>
              <a:srgbClr val="013476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Διεθνείς χρηματοπιστωτικοί οργανισμοί 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Εμπορικές τράπεζες</a:t>
            </a:r>
            <a:r>
              <a:rPr lang="en-US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&amp; χρηματοπιστωτικοί οργανισμοί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Επιχειρηματικά κεφάλαια  (</a:t>
            </a:r>
            <a:r>
              <a:rPr lang="en-US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Venture Capital</a:t>
            </a: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)</a:t>
            </a:r>
            <a:r>
              <a:rPr lang="en-US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   </a:t>
            </a:r>
            <a:endParaRPr lang="el-GR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  <a:p>
            <a:pPr marL="285750" indent="-285750">
              <a:buClr>
                <a:srgbClr val="013476"/>
              </a:buClr>
              <a:buSzPct val="100000"/>
              <a:buFont typeface="Wingdings" panose="05000000000000000000" pitchFamily="2" charset="2"/>
              <a:buChar char="q"/>
            </a:pPr>
            <a:endParaRPr lang="el-GR" sz="1400" dirty="0">
              <a:solidFill>
                <a:srgbClr val="013476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73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89D4A2A-E749-4793-8962-A85EDBF96E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8F5ED70-FA29-4ED6-AB7C-C5EE85418C32}"/>
              </a:ext>
            </a:extLst>
          </p:cNvPr>
          <p:cNvSpPr txBox="1">
            <a:spLocks/>
          </p:cNvSpPr>
          <p:nvPr/>
        </p:nvSpPr>
        <p:spPr>
          <a:xfrm>
            <a:off x="383048" y="488798"/>
            <a:ext cx="11808952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r>
              <a:rPr lang="el-GR" sz="2400" dirty="0">
                <a:latin typeface="Roboto" panose="020B0604020202020204" charset="0"/>
                <a:ea typeface="Roboto" panose="020B0604020202020204" charset="0"/>
                <a:sym typeface="Georgia"/>
              </a:rPr>
              <a:t>Το σχέδιο βασίζεται σε τέσσερεις </a:t>
            </a:r>
            <a:r>
              <a:rPr lang="el-GR" sz="2400" dirty="0">
                <a:latin typeface="Roboto" panose="020B0604020202020204" charset="0"/>
                <a:ea typeface="Roboto" panose="020B0604020202020204" charset="0"/>
                <a:sym typeface="Calibri"/>
              </a:rPr>
              <a:t>πυλώνες ανάπτυξης και μεταρρυθμίσεων</a:t>
            </a:r>
            <a:r>
              <a:rPr lang="el-GR" sz="2400" dirty="0">
                <a:latin typeface="Roboto" panose="020B0604020202020204" charset="0"/>
                <a:ea typeface="Roboto" panose="020B0604020202020204" charset="0"/>
              </a:rPr>
              <a:t/>
            </a:r>
            <a:br>
              <a:rPr lang="el-GR" sz="2400" dirty="0">
                <a:latin typeface="Roboto" panose="020B0604020202020204" charset="0"/>
                <a:ea typeface="Roboto" panose="020B0604020202020204" charset="0"/>
              </a:rPr>
            </a:br>
            <a:r>
              <a:rPr lang="el-GR" sz="2400" dirty="0">
                <a:latin typeface="Roboto" panose="020B0604020202020204" charset="0"/>
                <a:ea typeface="Roboto" panose="020B0604020202020204" charset="0"/>
                <a:sym typeface="Georgia"/>
              </a:rPr>
              <a:t> </a:t>
            </a:r>
            <a:r>
              <a:rPr lang="el-GR" altLang="el-GR" sz="2400" dirty="0">
                <a:latin typeface="Roboto" panose="020B0604020202020204" charset="0"/>
                <a:ea typeface="Roboto" panose="020B0604020202020204" charset="0"/>
              </a:rPr>
              <a:t> </a:t>
            </a:r>
            <a:endParaRPr lang="el-GR" sz="2400" dirty="0">
              <a:latin typeface="Roboto" panose="020B0604020202020204" charset="0"/>
              <a:ea typeface="Roboto" panose="020B0604020202020204" charset="0"/>
              <a:sym typeface="Calibri"/>
            </a:endParaRPr>
          </a:p>
        </p:txBody>
      </p:sp>
      <p:sp>
        <p:nvSpPr>
          <p:cNvPr id="16" name="Google Shape;14198;g87a8f27973_0_1028">
            <a:extLst>
              <a:ext uri="{FF2B5EF4-FFF2-40B4-BE49-F238E27FC236}">
                <a16:creationId xmlns="" xmlns:a16="http://schemas.microsoft.com/office/drawing/2014/main" id="{706E2FFB-542F-4F24-92FA-5C50BB2D719B}"/>
              </a:ext>
            </a:extLst>
          </p:cNvPr>
          <p:cNvSpPr/>
          <p:nvPr/>
        </p:nvSpPr>
        <p:spPr>
          <a:xfrm>
            <a:off x="8950244" y="3341994"/>
            <a:ext cx="2663700" cy="1751748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i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Arial"/>
                <a:sym typeface="Calibri"/>
              </a:rPr>
              <a:t>Ιδιωτικές επενδύσεις και μετασχηματισμός της οικονομίας</a:t>
            </a:r>
            <a:endParaRPr lang="el-GR" i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22" name="Google Shape;14199;g87a8f27973_0_1028">
            <a:extLst>
              <a:ext uri="{FF2B5EF4-FFF2-40B4-BE49-F238E27FC236}">
                <a16:creationId xmlns="" xmlns:a16="http://schemas.microsoft.com/office/drawing/2014/main" id="{FD25B35E-F5E7-44BA-876B-376D9197F18E}"/>
              </a:ext>
            </a:extLst>
          </p:cNvPr>
          <p:cNvSpPr/>
          <p:nvPr/>
        </p:nvSpPr>
        <p:spPr>
          <a:xfrm>
            <a:off x="572180" y="3341994"/>
            <a:ext cx="2662500" cy="1751748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i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Arial"/>
                <a:sym typeface="Calibri"/>
              </a:rPr>
              <a:t>Πράσινη μετάβαση</a:t>
            </a:r>
            <a:endParaRPr lang="el-GR" i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23" name="Google Shape;14200;g87a8f27973_0_1028">
            <a:extLst>
              <a:ext uri="{FF2B5EF4-FFF2-40B4-BE49-F238E27FC236}">
                <a16:creationId xmlns="" xmlns:a16="http://schemas.microsoft.com/office/drawing/2014/main" id="{C431ACB0-1406-464D-85AA-C60E70048FD5}"/>
              </a:ext>
            </a:extLst>
          </p:cNvPr>
          <p:cNvSpPr/>
          <p:nvPr/>
        </p:nvSpPr>
        <p:spPr>
          <a:xfrm>
            <a:off x="3365419" y="3341994"/>
            <a:ext cx="2663700" cy="1751748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i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Ψηφιακή μετάβαση</a:t>
            </a:r>
          </a:p>
        </p:txBody>
      </p:sp>
      <p:sp>
        <p:nvSpPr>
          <p:cNvPr id="24" name="Google Shape;14201;g87a8f27973_0_1028">
            <a:extLst>
              <a:ext uri="{FF2B5EF4-FFF2-40B4-BE49-F238E27FC236}">
                <a16:creationId xmlns="" xmlns:a16="http://schemas.microsoft.com/office/drawing/2014/main" id="{E83FF77C-4DCD-4314-836F-D4F0E05F2316}"/>
              </a:ext>
            </a:extLst>
          </p:cNvPr>
          <p:cNvSpPr/>
          <p:nvPr/>
        </p:nvSpPr>
        <p:spPr>
          <a:xfrm>
            <a:off x="6159419" y="3341994"/>
            <a:ext cx="2663700" cy="1751748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i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Arial"/>
                <a:sym typeface="Calibri"/>
              </a:rPr>
              <a:t>Απασχόληση, δεξιότητες, κοινωνική συνοχή</a:t>
            </a:r>
            <a:endParaRPr lang="el-GR" i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endParaRPr lang="el-GR" i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cxnSp>
        <p:nvCxnSpPr>
          <p:cNvPr id="25" name="Google Shape;14191;g87a8f27973_0_1028">
            <a:extLst>
              <a:ext uri="{FF2B5EF4-FFF2-40B4-BE49-F238E27FC236}">
                <a16:creationId xmlns="" xmlns:a16="http://schemas.microsoft.com/office/drawing/2014/main" id="{53A21AC3-E37E-4F07-9955-2D78C62E8516}"/>
              </a:ext>
            </a:extLst>
          </p:cNvPr>
          <p:cNvCxnSpPr/>
          <p:nvPr/>
        </p:nvCxnSpPr>
        <p:spPr>
          <a:xfrm>
            <a:off x="572180" y="3295213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14193;g87a8f27973_0_1028">
            <a:extLst>
              <a:ext uri="{FF2B5EF4-FFF2-40B4-BE49-F238E27FC236}">
                <a16:creationId xmlns="" xmlns:a16="http://schemas.microsoft.com/office/drawing/2014/main" id="{73E57D8D-4761-4998-9553-C2EA80428049}"/>
              </a:ext>
            </a:extLst>
          </p:cNvPr>
          <p:cNvCxnSpPr/>
          <p:nvPr/>
        </p:nvCxnSpPr>
        <p:spPr>
          <a:xfrm>
            <a:off x="3365419" y="3295213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14195;g87a8f27973_0_1028">
            <a:extLst>
              <a:ext uri="{FF2B5EF4-FFF2-40B4-BE49-F238E27FC236}">
                <a16:creationId xmlns="" xmlns:a16="http://schemas.microsoft.com/office/drawing/2014/main" id="{856226ED-D180-46B2-81B4-EA8DBBE965E0}"/>
              </a:ext>
            </a:extLst>
          </p:cNvPr>
          <p:cNvCxnSpPr/>
          <p:nvPr/>
        </p:nvCxnSpPr>
        <p:spPr>
          <a:xfrm>
            <a:off x="6159419" y="3295213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14197;g87a8f27973_0_1028">
            <a:extLst>
              <a:ext uri="{FF2B5EF4-FFF2-40B4-BE49-F238E27FC236}">
                <a16:creationId xmlns="" xmlns:a16="http://schemas.microsoft.com/office/drawing/2014/main" id="{80376255-7A80-4EE5-8160-287335C2E5F1}"/>
              </a:ext>
            </a:extLst>
          </p:cNvPr>
          <p:cNvCxnSpPr/>
          <p:nvPr/>
        </p:nvCxnSpPr>
        <p:spPr>
          <a:xfrm>
            <a:off x="8950244" y="3295213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Freeform 23">
            <a:extLst>
              <a:ext uri="{FF2B5EF4-FFF2-40B4-BE49-F238E27FC236}">
                <a16:creationId xmlns="" xmlns:a16="http://schemas.microsoft.com/office/drawing/2014/main" id="{E967AB5F-5A5D-4A48-BCF9-5D38D0E6B6A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18984" y="2170226"/>
            <a:ext cx="861820" cy="864000"/>
          </a:xfrm>
          <a:custGeom>
            <a:avLst/>
            <a:gdLst>
              <a:gd name="T0" fmla="*/ 346 w 346"/>
              <a:gd name="T1" fmla="*/ 0 h 347"/>
              <a:gd name="T2" fmla="*/ 0 w 346"/>
              <a:gd name="T3" fmla="*/ 0 h 347"/>
              <a:gd name="T4" fmla="*/ 0 w 346"/>
              <a:gd name="T5" fmla="*/ 347 h 347"/>
              <a:gd name="T6" fmla="*/ 346 w 346"/>
              <a:gd name="T7" fmla="*/ 347 h 347"/>
              <a:gd name="T8" fmla="*/ 346 w 346"/>
              <a:gd name="T9" fmla="*/ 347 h 347"/>
              <a:gd name="T10" fmla="*/ 346 w 346"/>
              <a:gd name="T11" fmla="*/ 0 h 347"/>
              <a:gd name="T12" fmla="*/ 14 w 346"/>
              <a:gd name="T13" fmla="*/ 319 h 347"/>
              <a:gd name="T14" fmla="*/ 68 w 346"/>
              <a:gd name="T15" fmla="*/ 265 h 347"/>
              <a:gd name="T16" fmla="*/ 68 w 346"/>
              <a:gd name="T17" fmla="*/ 265 h 347"/>
              <a:gd name="T18" fmla="*/ 103 w 346"/>
              <a:gd name="T19" fmla="*/ 231 h 347"/>
              <a:gd name="T20" fmla="*/ 109 w 346"/>
              <a:gd name="T21" fmla="*/ 228 h 347"/>
              <a:gd name="T22" fmla="*/ 189 w 346"/>
              <a:gd name="T23" fmla="*/ 228 h 347"/>
              <a:gd name="T24" fmla="*/ 198 w 346"/>
              <a:gd name="T25" fmla="*/ 237 h 347"/>
              <a:gd name="T26" fmla="*/ 189 w 346"/>
              <a:gd name="T27" fmla="*/ 246 h 347"/>
              <a:gd name="T28" fmla="*/ 116 w 346"/>
              <a:gd name="T29" fmla="*/ 246 h 347"/>
              <a:gd name="T30" fmla="*/ 116 w 346"/>
              <a:gd name="T31" fmla="*/ 261 h 347"/>
              <a:gd name="T32" fmla="*/ 189 w 346"/>
              <a:gd name="T33" fmla="*/ 261 h 347"/>
              <a:gd name="T34" fmla="*/ 214 w 346"/>
              <a:gd name="T35" fmla="*/ 252 h 347"/>
              <a:gd name="T36" fmla="*/ 280 w 346"/>
              <a:gd name="T37" fmla="*/ 186 h 347"/>
              <a:gd name="T38" fmla="*/ 293 w 346"/>
              <a:gd name="T39" fmla="*/ 185 h 347"/>
              <a:gd name="T40" fmla="*/ 296 w 346"/>
              <a:gd name="T41" fmla="*/ 192 h 347"/>
              <a:gd name="T42" fmla="*/ 293 w 346"/>
              <a:gd name="T43" fmla="*/ 198 h 347"/>
              <a:gd name="T44" fmla="*/ 208 w 346"/>
              <a:gd name="T45" fmla="*/ 284 h 347"/>
              <a:gd name="T46" fmla="*/ 202 w 346"/>
              <a:gd name="T47" fmla="*/ 286 h 347"/>
              <a:gd name="T48" fmla="*/ 125 w 346"/>
              <a:gd name="T49" fmla="*/ 286 h 347"/>
              <a:gd name="T50" fmla="*/ 79 w 346"/>
              <a:gd name="T51" fmla="*/ 332 h 347"/>
              <a:gd name="T52" fmla="*/ 14 w 346"/>
              <a:gd name="T53" fmla="*/ 332 h 347"/>
              <a:gd name="T54" fmla="*/ 14 w 346"/>
              <a:gd name="T55" fmla="*/ 319 h 347"/>
              <a:gd name="T56" fmla="*/ 100 w 346"/>
              <a:gd name="T57" fmla="*/ 332 h 347"/>
              <a:gd name="T58" fmla="*/ 131 w 346"/>
              <a:gd name="T59" fmla="*/ 301 h 347"/>
              <a:gd name="T60" fmla="*/ 202 w 346"/>
              <a:gd name="T61" fmla="*/ 301 h 347"/>
              <a:gd name="T62" fmla="*/ 218 w 346"/>
              <a:gd name="T63" fmla="*/ 294 h 347"/>
              <a:gd name="T64" fmla="*/ 304 w 346"/>
              <a:gd name="T65" fmla="*/ 209 h 347"/>
              <a:gd name="T66" fmla="*/ 311 w 346"/>
              <a:gd name="T67" fmla="*/ 191 h 347"/>
              <a:gd name="T68" fmla="*/ 303 w 346"/>
              <a:gd name="T69" fmla="*/ 174 h 347"/>
              <a:gd name="T70" fmla="*/ 269 w 346"/>
              <a:gd name="T71" fmla="*/ 176 h 347"/>
              <a:gd name="T72" fmla="*/ 212 w 346"/>
              <a:gd name="T73" fmla="*/ 233 h 347"/>
              <a:gd name="T74" fmla="*/ 189 w 346"/>
              <a:gd name="T75" fmla="*/ 214 h 347"/>
              <a:gd name="T76" fmla="*/ 109 w 346"/>
              <a:gd name="T77" fmla="*/ 214 h 347"/>
              <a:gd name="T78" fmla="*/ 92 w 346"/>
              <a:gd name="T79" fmla="*/ 220 h 347"/>
              <a:gd name="T80" fmla="*/ 60 w 346"/>
              <a:gd name="T81" fmla="*/ 253 h 347"/>
              <a:gd name="T82" fmla="*/ 60 w 346"/>
              <a:gd name="T83" fmla="*/ 253 h 347"/>
              <a:gd name="T84" fmla="*/ 14 w 346"/>
              <a:gd name="T85" fmla="*/ 298 h 347"/>
              <a:gd name="T86" fmla="*/ 14 w 346"/>
              <a:gd name="T87" fmla="*/ 15 h 347"/>
              <a:gd name="T88" fmla="*/ 331 w 346"/>
              <a:gd name="T89" fmla="*/ 15 h 347"/>
              <a:gd name="T90" fmla="*/ 331 w 346"/>
              <a:gd name="T91" fmla="*/ 332 h 347"/>
              <a:gd name="T92" fmla="*/ 100 w 346"/>
              <a:gd name="T93" fmla="*/ 332 h 347"/>
              <a:gd name="T94" fmla="*/ 175 w 346"/>
              <a:gd name="T95" fmla="*/ 109 h 347"/>
              <a:gd name="T96" fmla="*/ 216 w 346"/>
              <a:gd name="T97" fmla="*/ 109 h 347"/>
              <a:gd name="T98" fmla="*/ 216 w 346"/>
              <a:gd name="T99" fmla="*/ 124 h 347"/>
              <a:gd name="T100" fmla="*/ 175 w 346"/>
              <a:gd name="T101" fmla="*/ 124 h 347"/>
              <a:gd name="T102" fmla="*/ 175 w 346"/>
              <a:gd name="T103" fmla="*/ 165 h 347"/>
              <a:gd name="T104" fmla="*/ 160 w 346"/>
              <a:gd name="T105" fmla="*/ 165 h 347"/>
              <a:gd name="T106" fmla="*/ 160 w 346"/>
              <a:gd name="T107" fmla="*/ 124 h 347"/>
              <a:gd name="T108" fmla="*/ 120 w 346"/>
              <a:gd name="T109" fmla="*/ 124 h 347"/>
              <a:gd name="T110" fmla="*/ 120 w 346"/>
              <a:gd name="T111" fmla="*/ 109 h 347"/>
              <a:gd name="T112" fmla="*/ 160 w 346"/>
              <a:gd name="T113" fmla="*/ 109 h 347"/>
              <a:gd name="T114" fmla="*/ 160 w 346"/>
              <a:gd name="T115" fmla="*/ 69 h 347"/>
              <a:gd name="T116" fmla="*/ 175 w 346"/>
              <a:gd name="T117" fmla="*/ 69 h 347"/>
              <a:gd name="T118" fmla="*/ 175 w 346"/>
              <a:gd name="T119" fmla="*/ 1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" h="347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7"/>
                  <a:pt x="0" y="347"/>
                  <a:pt x="0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14" y="319"/>
                </a:moveTo>
                <a:cubicBezTo>
                  <a:pt x="68" y="265"/>
                  <a:pt x="68" y="265"/>
                  <a:pt x="68" y="265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103" y="231"/>
                  <a:pt x="103" y="231"/>
                  <a:pt x="103" y="231"/>
                </a:cubicBezTo>
                <a:cubicBezTo>
                  <a:pt x="104" y="229"/>
                  <a:pt x="107" y="228"/>
                  <a:pt x="109" y="228"/>
                </a:cubicBezTo>
                <a:cubicBezTo>
                  <a:pt x="189" y="228"/>
                  <a:pt x="189" y="228"/>
                  <a:pt x="189" y="228"/>
                </a:cubicBezTo>
                <a:cubicBezTo>
                  <a:pt x="194" y="228"/>
                  <a:pt x="198" y="232"/>
                  <a:pt x="198" y="237"/>
                </a:cubicBezTo>
                <a:cubicBezTo>
                  <a:pt x="198" y="242"/>
                  <a:pt x="194" y="246"/>
                  <a:pt x="189" y="246"/>
                </a:cubicBezTo>
                <a:cubicBezTo>
                  <a:pt x="116" y="246"/>
                  <a:pt x="116" y="246"/>
                  <a:pt x="116" y="246"/>
                </a:cubicBezTo>
                <a:cubicBezTo>
                  <a:pt x="116" y="261"/>
                  <a:pt x="116" y="261"/>
                  <a:pt x="116" y="261"/>
                </a:cubicBezTo>
                <a:cubicBezTo>
                  <a:pt x="189" y="261"/>
                  <a:pt x="189" y="261"/>
                  <a:pt x="189" y="261"/>
                </a:cubicBezTo>
                <a:cubicBezTo>
                  <a:pt x="195" y="261"/>
                  <a:pt x="208" y="259"/>
                  <a:pt x="214" y="252"/>
                </a:cubicBezTo>
                <a:cubicBezTo>
                  <a:pt x="280" y="186"/>
                  <a:pt x="280" y="186"/>
                  <a:pt x="280" y="186"/>
                </a:cubicBezTo>
                <a:cubicBezTo>
                  <a:pt x="284" y="183"/>
                  <a:pt x="289" y="182"/>
                  <a:pt x="293" y="185"/>
                </a:cubicBezTo>
                <a:cubicBezTo>
                  <a:pt x="295" y="187"/>
                  <a:pt x="296" y="189"/>
                  <a:pt x="296" y="192"/>
                </a:cubicBezTo>
                <a:cubicBezTo>
                  <a:pt x="296" y="194"/>
                  <a:pt x="295" y="197"/>
                  <a:pt x="293" y="198"/>
                </a:cubicBezTo>
                <a:cubicBezTo>
                  <a:pt x="208" y="284"/>
                  <a:pt x="208" y="284"/>
                  <a:pt x="208" y="284"/>
                </a:cubicBezTo>
                <a:cubicBezTo>
                  <a:pt x="206" y="285"/>
                  <a:pt x="204" y="286"/>
                  <a:pt x="202" y="286"/>
                </a:cubicBezTo>
                <a:cubicBezTo>
                  <a:pt x="125" y="286"/>
                  <a:pt x="125" y="286"/>
                  <a:pt x="125" y="286"/>
                </a:cubicBezTo>
                <a:cubicBezTo>
                  <a:pt x="79" y="332"/>
                  <a:pt x="79" y="332"/>
                  <a:pt x="79" y="332"/>
                </a:cubicBezTo>
                <a:cubicBezTo>
                  <a:pt x="14" y="332"/>
                  <a:pt x="14" y="332"/>
                  <a:pt x="14" y="332"/>
                </a:cubicBezTo>
                <a:lnTo>
                  <a:pt x="14" y="319"/>
                </a:lnTo>
                <a:close/>
                <a:moveTo>
                  <a:pt x="100" y="332"/>
                </a:moveTo>
                <a:cubicBezTo>
                  <a:pt x="131" y="301"/>
                  <a:pt x="131" y="301"/>
                  <a:pt x="131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8" y="301"/>
                  <a:pt x="214" y="299"/>
                  <a:pt x="218" y="294"/>
                </a:cubicBezTo>
                <a:cubicBezTo>
                  <a:pt x="304" y="209"/>
                  <a:pt x="304" y="209"/>
                  <a:pt x="304" y="209"/>
                </a:cubicBezTo>
                <a:cubicBezTo>
                  <a:pt x="308" y="204"/>
                  <a:pt x="311" y="198"/>
                  <a:pt x="311" y="191"/>
                </a:cubicBezTo>
                <a:cubicBezTo>
                  <a:pt x="310" y="185"/>
                  <a:pt x="308" y="179"/>
                  <a:pt x="303" y="174"/>
                </a:cubicBezTo>
                <a:cubicBezTo>
                  <a:pt x="293" y="166"/>
                  <a:pt x="279" y="167"/>
                  <a:pt x="269" y="176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10" y="222"/>
                  <a:pt x="200" y="214"/>
                  <a:pt x="189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3" y="214"/>
                  <a:pt x="97" y="216"/>
                  <a:pt x="92" y="220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14" y="15"/>
                  <a:pt x="14" y="15"/>
                  <a:pt x="14" y="15"/>
                </a:cubicBezTo>
                <a:cubicBezTo>
                  <a:pt x="331" y="15"/>
                  <a:pt x="331" y="15"/>
                  <a:pt x="331" y="15"/>
                </a:cubicBezTo>
                <a:cubicBezTo>
                  <a:pt x="331" y="332"/>
                  <a:pt x="331" y="332"/>
                  <a:pt x="331" y="332"/>
                </a:cubicBezTo>
                <a:lnTo>
                  <a:pt x="100" y="332"/>
                </a:lnTo>
                <a:close/>
                <a:moveTo>
                  <a:pt x="175" y="109"/>
                </a:moveTo>
                <a:cubicBezTo>
                  <a:pt x="216" y="109"/>
                  <a:pt x="216" y="109"/>
                  <a:pt x="216" y="109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175" y="124"/>
                  <a:pt x="175" y="124"/>
                  <a:pt x="175" y="124"/>
                </a:cubicBezTo>
                <a:cubicBezTo>
                  <a:pt x="175" y="165"/>
                  <a:pt x="175" y="165"/>
                  <a:pt x="175" y="165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09"/>
                  <a:pt x="120" y="109"/>
                  <a:pt x="120" y="109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75" y="69"/>
                  <a:pt x="175" y="69"/>
                  <a:pt x="175" y="69"/>
                </a:cubicBezTo>
                <a:lnTo>
                  <a:pt x="175" y="10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>
              <a:solidFill>
                <a:srgbClr val="D04A02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0" name="Freeform 28">
            <a:extLst>
              <a:ext uri="{FF2B5EF4-FFF2-40B4-BE49-F238E27FC236}">
                <a16:creationId xmlns="" xmlns:a16="http://schemas.microsoft.com/office/drawing/2014/main" id="{A2EE167D-033D-4FBF-865D-78C31655465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11758" y="2196138"/>
            <a:ext cx="864000" cy="864000"/>
          </a:xfrm>
          <a:custGeom>
            <a:avLst/>
            <a:gdLst>
              <a:gd name="T0" fmla="*/ 0 w 346"/>
              <a:gd name="T1" fmla="*/ 346 h 346"/>
              <a:gd name="T2" fmla="*/ 346 w 346"/>
              <a:gd name="T3" fmla="*/ 0 h 346"/>
              <a:gd name="T4" fmla="*/ 117 w 346"/>
              <a:gd name="T5" fmla="*/ 90 h 346"/>
              <a:gd name="T6" fmla="*/ 164 w 346"/>
              <a:gd name="T7" fmla="*/ 90 h 346"/>
              <a:gd name="T8" fmla="*/ 117 w 346"/>
              <a:gd name="T9" fmla="*/ 90 h 346"/>
              <a:gd name="T10" fmla="*/ 217 w 346"/>
              <a:gd name="T11" fmla="*/ 332 h 346"/>
              <a:gd name="T12" fmla="*/ 278 w 346"/>
              <a:gd name="T13" fmla="*/ 246 h 346"/>
              <a:gd name="T14" fmla="*/ 309 w 346"/>
              <a:gd name="T15" fmla="*/ 97 h 346"/>
              <a:gd name="T16" fmla="*/ 232 w 346"/>
              <a:gd name="T17" fmla="*/ 97 h 346"/>
              <a:gd name="T18" fmla="*/ 263 w 346"/>
              <a:gd name="T19" fmla="*/ 239 h 346"/>
              <a:gd name="T20" fmla="*/ 202 w 346"/>
              <a:gd name="T21" fmla="*/ 332 h 346"/>
              <a:gd name="T22" fmla="*/ 185 w 346"/>
              <a:gd name="T23" fmla="*/ 259 h 346"/>
              <a:gd name="T24" fmla="*/ 213 w 346"/>
              <a:gd name="T25" fmla="*/ 198 h 346"/>
              <a:gd name="T26" fmla="*/ 205 w 346"/>
              <a:gd name="T27" fmla="*/ 123 h 346"/>
              <a:gd name="T28" fmla="*/ 198 w 346"/>
              <a:gd name="T29" fmla="*/ 198 h 346"/>
              <a:gd name="T30" fmla="*/ 170 w 346"/>
              <a:gd name="T31" fmla="*/ 252 h 346"/>
              <a:gd name="T32" fmla="*/ 153 w 346"/>
              <a:gd name="T33" fmla="*/ 332 h 346"/>
              <a:gd name="T34" fmla="*/ 179 w 346"/>
              <a:gd name="T35" fmla="*/ 90 h 346"/>
              <a:gd name="T36" fmla="*/ 102 w 346"/>
              <a:gd name="T37" fmla="*/ 90 h 346"/>
              <a:gd name="T38" fmla="*/ 138 w 346"/>
              <a:gd name="T39" fmla="*/ 332 h 346"/>
              <a:gd name="T40" fmla="*/ 121 w 346"/>
              <a:gd name="T41" fmla="*/ 237 h 346"/>
              <a:gd name="T42" fmla="*/ 114 w 346"/>
              <a:gd name="T43" fmla="*/ 163 h 346"/>
              <a:gd name="T44" fmla="*/ 38 w 346"/>
              <a:gd name="T45" fmla="*/ 163 h 346"/>
              <a:gd name="T46" fmla="*/ 106 w 346"/>
              <a:gd name="T47" fmla="*/ 242 h 346"/>
              <a:gd name="T48" fmla="*/ 15 w 346"/>
              <a:gd name="T49" fmla="*/ 332 h 346"/>
              <a:gd name="T50" fmla="*/ 331 w 346"/>
              <a:gd name="T51" fmla="*/ 15 h 346"/>
              <a:gd name="T52" fmla="*/ 270 w 346"/>
              <a:gd name="T53" fmla="*/ 120 h 346"/>
              <a:gd name="T54" fmla="*/ 270 w 346"/>
              <a:gd name="T55" fmla="*/ 73 h 346"/>
              <a:gd name="T56" fmla="*/ 270 w 346"/>
              <a:gd name="T57" fmla="*/ 120 h 346"/>
              <a:gd name="T58" fmla="*/ 182 w 346"/>
              <a:gd name="T59" fmla="*/ 161 h 346"/>
              <a:gd name="T60" fmla="*/ 229 w 346"/>
              <a:gd name="T61" fmla="*/ 161 h 346"/>
              <a:gd name="T62" fmla="*/ 52 w 346"/>
              <a:gd name="T63" fmla="*/ 163 h 346"/>
              <a:gd name="T64" fmla="*/ 99 w 346"/>
              <a:gd name="T65" fmla="*/ 163 h 346"/>
              <a:gd name="T66" fmla="*/ 52 w 346"/>
              <a:gd name="T67" fmla="*/ 16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6" h="346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7" y="90"/>
                </a:moveTo>
                <a:cubicBezTo>
                  <a:pt x="117" y="77"/>
                  <a:pt x="128" y="67"/>
                  <a:pt x="141" y="67"/>
                </a:cubicBezTo>
                <a:cubicBezTo>
                  <a:pt x="153" y="67"/>
                  <a:pt x="164" y="77"/>
                  <a:pt x="164" y="90"/>
                </a:cubicBezTo>
                <a:cubicBezTo>
                  <a:pt x="164" y="103"/>
                  <a:pt x="153" y="113"/>
                  <a:pt x="141" y="113"/>
                </a:cubicBezTo>
                <a:cubicBezTo>
                  <a:pt x="128" y="113"/>
                  <a:pt x="117" y="103"/>
                  <a:pt x="117" y="90"/>
                </a:cubicBezTo>
                <a:close/>
                <a:moveTo>
                  <a:pt x="331" y="332"/>
                </a:moveTo>
                <a:cubicBezTo>
                  <a:pt x="217" y="332"/>
                  <a:pt x="217" y="332"/>
                  <a:pt x="217" y="332"/>
                </a:cubicBezTo>
                <a:cubicBezTo>
                  <a:pt x="217" y="296"/>
                  <a:pt x="217" y="296"/>
                  <a:pt x="217" y="29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78" y="134"/>
                  <a:pt x="278" y="134"/>
                  <a:pt x="278" y="134"/>
                </a:cubicBezTo>
                <a:cubicBezTo>
                  <a:pt x="295" y="131"/>
                  <a:pt x="309" y="115"/>
                  <a:pt x="309" y="97"/>
                </a:cubicBezTo>
                <a:cubicBezTo>
                  <a:pt x="309" y="76"/>
                  <a:pt x="291" y="59"/>
                  <a:pt x="270" y="59"/>
                </a:cubicBezTo>
                <a:cubicBezTo>
                  <a:pt x="249" y="59"/>
                  <a:pt x="232" y="76"/>
                  <a:pt x="232" y="97"/>
                </a:cubicBezTo>
                <a:cubicBezTo>
                  <a:pt x="232" y="115"/>
                  <a:pt x="245" y="131"/>
                  <a:pt x="263" y="134"/>
                </a:cubicBezTo>
                <a:cubicBezTo>
                  <a:pt x="263" y="239"/>
                  <a:pt x="263" y="239"/>
                  <a:pt x="263" y="239"/>
                </a:cubicBezTo>
                <a:cubicBezTo>
                  <a:pt x="202" y="289"/>
                  <a:pt x="202" y="289"/>
                  <a:pt x="202" y="289"/>
                </a:cubicBezTo>
                <a:cubicBezTo>
                  <a:pt x="202" y="332"/>
                  <a:pt x="202" y="332"/>
                  <a:pt x="202" y="332"/>
                </a:cubicBezTo>
                <a:cubicBezTo>
                  <a:pt x="185" y="332"/>
                  <a:pt x="185" y="332"/>
                  <a:pt x="185" y="332"/>
                </a:cubicBezTo>
                <a:cubicBezTo>
                  <a:pt x="185" y="259"/>
                  <a:pt x="185" y="259"/>
                  <a:pt x="185" y="259"/>
                </a:cubicBezTo>
                <a:cubicBezTo>
                  <a:pt x="213" y="235"/>
                  <a:pt x="213" y="235"/>
                  <a:pt x="213" y="235"/>
                </a:cubicBezTo>
                <a:cubicBezTo>
                  <a:pt x="213" y="198"/>
                  <a:pt x="213" y="198"/>
                  <a:pt x="213" y="198"/>
                </a:cubicBezTo>
                <a:cubicBezTo>
                  <a:pt x="230" y="195"/>
                  <a:pt x="244" y="179"/>
                  <a:pt x="244" y="161"/>
                </a:cubicBezTo>
                <a:cubicBezTo>
                  <a:pt x="244" y="140"/>
                  <a:pt x="227" y="123"/>
                  <a:pt x="205" y="123"/>
                </a:cubicBezTo>
                <a:cubicBezTo>
                  <a:pt x="184" y="123"/>
                  <a:pt x="167" y="140"/>
                  <a:pt x="167" y="161"/>
                </a:cubicBezTo>
                <a:cubicBezTo>
                  <a:pt x="167" y="179"/>
                  <a:pt x="181" y="195"/>
                  <a:pt x="198" y="198"/>
                </a:cubicBezTo>
                <a:cubicBezTo>
                  <a:pt x="198" y="228"/>
                  <a:pt x="198" y="228"/>
                  <a:pt x="198" y="228"/>
                </a:cubicBezTo>
                <a:cubicBezTo>
                  <a:pt x="170" y="252"/>
                  <a:pt x="170" y="252"/>
                  <a:pt x="170" y="252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53" y="332"/>
                  <a:pt x="153" y="332"/>
                  <a:pt x="153" y="332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66" y="124"/>
                  <a:pt x="179" y="109"/>
                  <a:pt x="179" y="90"/>
                </a:cubicBezTo>
                <a:cubicBezTo>
                  <a:pt x="179" y="69"/>
                  <a:pt x="162" y="52"/>
                  <a:pt x="141" y="52"/>
                </a:cubicBezTo>
                <a:cubicBezTo>
                  <a:pt x="120" y="52"/>
                  <a:pt x="102" y="69"/>
                  <a:pt x="102" y="90"/>
                </a:cubicBezTo>
                <a:cubicBezTo>
                  <a:pt x="102" y="109"/>
                  <a:pt x="116" y="124"/>
                  <a:pt x="133" y="128"/>
                </a:cubicBezTo>
                <a:cubicBezTo>
                  <a:pt x="138" y="332"/>
                  <a:pt x="138" y="332"/>
                  <a:pt x="138" y="332"/>
                </a:cubicBezTo>
                <a:cubicBezTo>
                  <a:pt x="121" y="332"/>
                  <a:pt x="121" y="332"/>
                  <a:pt x="121" y="332"/>
                </a:cubicBezTo>
                <a:cubicBezTo>
                  <a:pt x="121" y="237"/>
                  <a:pt x="121" y="237"/>
                  <a:pt x="121" y="237"/>
                </a:cubicBezTo>
                <a:cubicBezTo>
                  <a:pt x="89" y="199"/>
                  <a:pt x="89" y="199"/>
                  <a:pt x="89" y="199"/>
                </a:cubicBezTo>
                <a:cubicBezTo>
                  <a:pt x="104" y="194"/>
                  <a:pt x="114" y="180"/>
                  <a:pt x="114" y="163"/>
                </a:cubicBezTo>
                <a:cubicBezTo>
                  <a:pt x="114" y="142"/>
                  <a:pt x="97" y="125"/>
                  <a:pt x="76" y="125"/>
                </a:cubicBezTo>
                <a:cubicBezTo>
                  <a:pt x="55" y="125"/>
                  <a:pt x="38" y="142"/>
                  <a:pt x="38" y="163"/>
                </a:cubicBezTo>
                <a:cubicBezTo>
                  <a:pt x="38" y="183"/>
                  <a:pt x="53" y="200"/>
                  <a:pt x="72" y="201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5" y="332"/>
                  <a:pt x="15" y="332"/>
                  <a:pt x="15" y="332"/>
                </a:cubicBezTo>
                <a:cubicBezTo>
                  <a:pt x="15" y="15"/>
                  <a:pt x="15" y="15"/>
                  <a:pt x="15" y="15"/>
                </a:cubicBezTo>
                <a:cubicBezTo>
                  <a:pt x="331" y="15"/>
                  <a:pt x="331" y="15"/>
                  <a:pt x="331" y="15"/>
                </a:cubicBezTo>
                <a:lnTo>
                  <a:pt x="331" y="332"/>
                </a:lnTo>
                <a:close/>
                <a:moveTo>
                  <a:pt x="270" y="120"/>
                </a:moveTo>
                <a:cubicBezTo>
                  <a:pt x="257" y="120"/>
                  <a:pt x="247" y="110"/>
                  <a:pt x="247" y="97"/>
                </a:cubicBezTo>
                <a:cubicBezTo>
                  <a:pt x="247" y="84"/>
                  <a:pt x="257" y="73"/>
                  <a:pt x="270" y="73"/>
                </a:cubicBezTo>
                <a:cubicBezTo>
                  <a:pt x="283" y="73"/>
                  <a:pt x="294" y="84"/>
                  <a:pt x="294" y="97"/>
                </a:cubicBezTo>
                <a:cubicBezTo>
                  <a:pt x="294" y="110"/>
                  <a:pt x="283" y="120"/>
                  <a:pt x="270" y="120"/>
                </a:cubicBezTo>
                <a:close/>
                <a:moveTo>
                  <a:pt x="205" y="184"/>
                </a:moveTo>
                <a:cubicBezTo>
                  <a:pt x="193" y="184"/>
                  <a:pt x="182" y="174"/>
                  <a:pt x="182" y="161"/>
                </a:cubicBezTo>
                <a:cubicBezTo>
                  <a:pt x="182" y="148"/>
                  <a:pt x="193" y="137"/>
                  <a:pt x="205" y="137"/>
                </a:cubicBezTo>
                <a:cubicBezTo>
                  <a:pt x="218" y="137"/>
                  <a:pt x="229" y="148"/>
                  <a:pt x="229" y="161"/>
                </a:cubicBezTo>
                <a:cubicBezTo>
                  <a:pt x="229" y="174"/>
                  <a:pt x="218" y="184"/>
                  <a:pt x="205" y="184"/>
                </a:cubicBezTo>
                <a:close/>
                <a:moveTo>
                  <a:pt x="52" y="163"/>
                </a:moveTo>
                <a:cubicBezTo>
                  <a:pt x="52" y="151"/>
                  <a:pt x="63" y="140"/>
                  <a:pt x="76" y="140"/>
                </a:cubicBezTo>
                <a:cubicBezTo>
                  <a:pt x="89" y="140"/>
                  <a:pt x="99" y="151"/>
                  <a:pt x="99" y="163"/>
                </a:cubicBezTo>
                <a:cubicBezTo>
                  <a:pt x="99" y="176"/>
                  <a:pt x="89" y="187"/>
                  <a:pt x="76" y="187"/>
                </a:cubicBezTo>
                <a:cubicBezTo>
                  <a:pt x="63" y="187"/>
                  <a:pt x="52" y="176"/>
                  <a:pt x="52" y="163"/>
                </a:cubicBez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>
              <a:solidFill>
                <a:srgbClr val="D04A02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1" name="Google Shape;215;p14">
            <a:extLst>
              <a:ext uri="{FF2B5EF4-FFF2-40B4-BE49-F238E27FC236}">
                <a16:creationId xmlns="" xmlns:a16="http://schemas.microsoft.com/office/drawing/2014/main" id="{B3618B16-5C3D-4896-BA4C-FE9F6E1A4FC8}"/>
              </a:ext>
            </a:extLst>
          </p:cNvPr>
          <p:cNvSpPr>
            <a:spLocks noChangeAspect="1"/>
          </p:cNvSpPr>
          <p:nvPr/>
        </p:nvSpPr>
        <p:spPr>
          <a:xfrm>
            <a:off x="1404532" y="2199848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5" y="113"/>
                </a:moveTo>
                <a:cubicBezTo>
                  <a:pt x="126" y="103"/>
                  <a:pt x="136" y="93"/>
                  <a:pt x="147" y="85"/>
                </a:cubicBezTo>
                <a:cubicBezTo>
                  <a:pt x="147" y="187"/>
                  <a:pt x="147" y="187"/>
                  <a:pt x="147" y="187"/>
                </a:cubicBezTo>
                <a:cubicBezTo>
                  <a:pt x="94" y="240"/>
                  <a:pt x="94" y="240"/>
                  <a:pt x="94" y="240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1" y="129"/>
                  <a:pt x="108" y="121"/>
                  <a:pt x="115" y="113"/>
                </a:cubicBezTo>
                <a:close/>
                <a:moveTo>
                  <a:pt x="318" y="16"/>
                </a:moveTo>
                <a:cubicBezTo>
                  <a:pt x="230" y="104"/>
                  <a:pt x="230" y="104"/>
                  <a:pt x="230" y="104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67" y="25"/>
                  <a:pt x="299" y="19"/>
                  <a:pt x="318" y="16"/>
                </a:cubicBezTo>
                <a:close/>
                <a:moveTo>
                  <a:pt x="216" y="119"/>
                </a:moveTo>
                <a:cubicBezTo>
                  <a:pt x="162" y="172"/>
                  <a:pt x="162" y="172"/>
                  <a:pt x="162" y="172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80" y="62"/>
                  <a:pt x="198" y="53"/>
                  <a:pt x="216" y="45"/>
                </a:cubicBezTo>
                <a:lnTo>
                  <a:pt x="216" y="119"/>
                </a:lnTo>
                <a:close/>
                <a:moveTo>
                  <a:pt x="79" y="255"/>
                </a:moveTo>
                <a:cubicBezTo>
                  <a:pt x="17" y="318"/>
                  <a:pt x="17" y="318"/>
                  <a:pt x="17" y="318"/>
                </a:cubicBezTo>
                <a:cubicBezTo>
                  <a:pt x="21" y="285"/>
                  <a:pt x="36" y="218"/>
                  <a:pt x="79" y="156"/>
                </a:cubicBezTo>
                <a:lnTo>
                  <a:pt x="79" y="255"/>
                </a:lnTo>
                <a:close/>
                <a:moveTo>
                  <a:pt x="90" y="266"/>
                </a:moveTo>
                <a:cubicBezTo>
                  <a:pt x="191" y="266"/>
                  <a:pt x="191" y="266"/>
                  <a:pt x="191" y="266"/>
                </a:cubicBezTo>
                <a:cubicBezTo>
                  <a:pt x="127" y="311"/>
                  <a:pt x="59" y="325"/>
                  <a:pt x="26" y="329"/>
                </a:cubicBezTo>
                <a:lnTo>
                  <a:pt x="90" y="266"/>
                </a:lnTo>
                <a:close/>
                <a:moveTo>
                  <a:pt x="210" y="251"/>
                </a:moveTo>
                <a:cubicBezTo>
                  <a:pt x="105" y="251"/>
                  <a:pt x="105" y="251"/>
                  <a:pt x="105" y="251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52" y="209"/>
                  <a:pt x="242" y="221"/>
                  <a:pt x="231" y="232"/>
                </a:cubicBezTo>
                <a:cubicBezTo>
                  <a:pt x="224" y="239"/>
                  <a:pt x="217" y="245"/>
                  <a:pt x="210" y="251"/>
                </a:cubicBezTo>
                <a:close/>
                <a:moveTo>
                  <a:pt x="271" y="183"/>
                </a:moveTo>
                <a:cubicBezTo>
                  <a:pt x="173" y="183"/>
                  <a:pt x="173" y="183"/>
                  <a:pt x="173" y="183"/>
                </a:cubicBezTo>
                <a:cubicBezTo>
                  <a:pt x="226" y="130"/>
                  <a:pt x="226" y="130"/>
                  <a:pt x="226" y="130"/>
                </a:cubicBezTo>
                <a:cubicBezTo>
                  <a:pt x="300" y="130"/>
                  <a:pt x="300" y="130"/>
                  <a:pt x="300" y="130"/>
                </a:cubicBezTo>
                <a:cubicBezTo>
                  <a:pt x="293" y="147"/>
                  <a:pt x="283" y="165"/>
                  <a:pt x="271" y="183"/>
                </a:cubicBezTo>
                <a:close/>
                <a:moveTo>
                  <a:pt x="306" y="115"/>
                </a:moveTo>
                <a:cubicBezTo>
                  <a:pt x="241" y="115"/>
                  <a:pt x="241" y="115"/>
                  <a:pt x="241" y="115"/>
                </a:cubicBezTo>
                <a:cubicBezTo>
                  <a:pt x="330" y="26"/>
                  <a:pt x="330" y="26"/>
                  <a:pt x="330" y="26"/>
                </a:cubicBezTo>
                <a:cubicBezTo>
                  <a:pt x="327" y="45"/>
                  <a:pt x="321" y="78"/>
                  <a:pt x="306" y="115"/>
                </a:cubicBezTo>
                <a:close/>
                <a:moveTo>
                  <a:pt x="256" y="14"/>
                </a:moveTo>
                <a:cubicBezTo>
                  <a:pt x="211" y="28"/>
                  <a:pt x="154" y="53"/>
                  <a:pt x="105" y="103"/>
                </a:cubicBezTo>
                <a:cubicBezTo>
                  <a:pt x="96" y="112"/>
                  <a:pt x="88" y="121"/>
                  <a:pt x="80" y="13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45" y="174"/>
                  <a:pt x="26" y="219"/>
                  <a:pt x="15" y="257"/>
                </a:cubicBezTo>
                <a:cubicBezTo>
                  <a:pt x="15" y="14"/>
                  <a:pt x="15" y="14"/>
                  <a:pt x="15" y="14"/>
                </a:cubicBezTo>
                <a:lnTo>
                  <a:pt x="256" y="14"/>
                </a:lnTo>
                <a:close/>
                <a:moveTo>
                  <a:pt x="90" y="331"/>
                </a:moveTo>
                <a:cubicBezTo>
                  <a:pt x="136" y="317"/>
                  <a:pt x="192" y="292"/>
                  <a:pt x="242" y="242"/>
                </a:cubicBezTo>
                <a:cubicBezTo>
                  <a:pt x="292" y="192"/>
                  <a:pt x="318" y="134"/>
                  <a:pt x="331" y="88"/>
                </a:cubicBezTo>
                <a:cubicBezTo>
                  <a:pt x="331" y="331"/>
                  <a:pt x="331" y="331"/>
                  <a:pt x="331" y="331"/>
                </a:cubicBezTo>
                <a:lnTo>
                  <a:pt x="90" y="331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spcFirstLastPara="1" wrap="square" lIns="54650" tIns="27325" rIns="54650" bIns="27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221;p14">
            <a:extLst>
              <a:ext uri="{FF2B5EF4-FFF2-40B4-BE49-F238E27FC236}">
                <a16:creationId xmlns="" xmlns:a16="http://schemas.microsoft.com/office/drawing/2014/main" id="{A9C93AE0-22C6-4264-98D8-2064F8AF9448}"/>
              </a:ext>
            </a:extLst>
          </p:cNvPr>
          <p:cNvGrpSpPr>
            <a:grpSpLocks noChangeAspect="1"/>
          </p:cNvGrpSpPr>
          <p:nvPr/>
        </p:nvGrpSpPr>
        <p:grpSpPr>
          <a:xfrm>
            <a:off x="9824030" y="2255108"/>
            <a:ext cx="864000" cy="864000"/>
            <a:chOff x="-1565807" y="9312867"/>
            <a:chExt cx="426447" cy="426447"/>
          </a:xfrm>
        </p:grpSpPr>
        <p:sp>
          <p:nvSpPr>
            <p:cNvPr id="33" name="Google Shape;222;p14">
              <a:extLst>
                <a:ext uri="{FF2B5EF4-FFF2-40B4-BE49-F238E27FC236}">
                  <a16:creationId xmlns="" xmlns:a16="http://schemas.microsoft.com/office/drawing/2014/main" id="{6C498CD1-831E-451D-8502-46E13461918A}"/>
                </a:ext>
              </a:extLst>
            </p:cNvPr>
            <p:cNvSpPr/>
            <p:nvPr/>
          </p:nvSpPr>
          <p:spPr>
            <a:xfrm>
              <a:off x="-1453953" y="9368794"/>
              <a:ext cx="195745" cy="167781"/>
            </a:xfrm>
            <a:custGeom>
              <a:avLst/>
              <a:gdLst/>
              <a:ahLst/>
              <a:cxnLst/>
              <a:rect l="l" t="t" r="r" b="b"/>
              <a:pathLst>
                <a:path w="89" h="76" extrusionOk="0">
                  <a:moveTo>
                    <a:pt x="89" y="13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89" y="76"/>
                    <a:pt x="89" y="76"/>
                    <a:pt x="89" y="76"/>
                  </a:cubicBezTo>
                  <a:lnTo>
                    <a:pt x="89" y="13"/>
                  </a:lnTo>
                  <a:close/>
                  <a:moveTo>
                    <a:pt x="29" y="8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29" y="13"/>
                    <a:pt x="29" y="13"/>
                    <a:pt x="29" y="13"/>
                  </a:cubicBezTo>
                  <a:lnTo>
                    <a:pt x="29" y="8"/>
                  </a:lnTo>
                  <a:close/>
                  <a:moveTo>
                    <a:pt x="25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25" y="21"/>
                  </a:lnTo>
                  <a:close/>
                  <a:moveTo>
                    <a:pt x="8" y="6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8" y="67"/>
                  </a:lnTo>
                  <a:close/>
                </a:path>
              </a:pathLst>
            </a:custGeom>
            <a:solidFill>
              <a:srgbClr val="013476"/>
            </a:solidFill>
            <a:ln>
              <a:noFill/>
            </a:ln>
          </p:spPr>
          <p:txBody>
            <a:bodyPr spcFirstLastPara="1" wrap="square" lIns="114300" tIns="57150" rIns="114300" bIns="5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Calibri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23;p14">
              <a:extLst>
                <a:ext uri="{FF2B5EF4-FFF2-40B4-BE49-F238E27FC236}">
                  <a16:creationId xmlns="" xmlns:a16="http://schemas.microsoft.com/office/drawing/2014/main" id="{B155D8F4-8CBB-4766-A25C-7E99A23F6947}"/>
                </a:ext>
              </a:extLst>
            </p:cNvPr>
            <p:cNvSpPr/>
            <p:nvPr/>
          </p:nvSpPr>
          <p:spPr>
            <a:xfrm>
              <a:off x="-1565807" y="9312867"/>
              <a:ext cx="426447" cy="426447"/>
            </a:xfrm>
            <a:custGeom>
              <a:avLst/>
              <a:gdLst/>
              <a:ahLst/>
              <a:cxnLst/>
              <a:rect l="l" t="t" r="r" b="b"/>
              <a:pathLst>
                <a:path w="192" h="192" extrusionOk="0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192" y="192"/>
                    <a:pt x="192" y="192"/>
                    <a:pt x="192" y="192"/>
                  </a:cubicBezTo>
                  <a:lnTo>
                    <a:pt x="192" y="0"/>
                  </a:lnTo>
                  <a:close/>
                  <a:moveTo>
                    <a:pt x="8" y="182"/>
                  </a:moveTo>
                  <a:cubicBezTo>
                    <a:pt x="15" y="175"/>
                    <a:pt x="56" y="135"/>
                    <a:pt x="60" y="131"/>
                  </a:cubicBezTo>
                  <a:cubicBezTo>
                    <a:pt x="60" y="130"/>
                    <a:pt x="61" y="129"/>
                    <a:pt x="62" y="129"/>
                  </a:cubicBezTo>
                  <a:cubicBezTo>
                    <a:pt x="64" y="126"/>
                    <a:pt x="64" y="126"/>
                    <a:pt x="66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13" y="125"/>
                    <a:pt x="115" y="128"/>
                  </a:cubicBezTo>
                  <a:cubicBezTo>
                    <a:pt x="116" y="130"/>
                    <a:pt x="116" y="133"/>
                    <a:pt x="115" y="135"/>
                  </a:cubicBezTo>
                  <a:cubicBezTo>
                    <a:pt x="114" y="135"/>
                    <a:pt x="114" y="136"/>
                    <a:pt x="113" y="136"/>
                  </a:cubicBezTo>
                  <a:cubicBezTo>
                    <a:pt x="111" y="137"/>
                    <a:pt x="110" y="137"/>
                    <a:pt x="108" y="137"/>
                  </a:cubicBezTo>
                  <a:cubicBezTo>
                    <a:pt x="108" y="136"/>
                    <a:pt x="107" y="136"/>
                    <a:pt x="107" y="136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7" y="145"/>
                    <a:pt x="108" y="145"/>
                  </a:cubicBezTo>
                  <a:cubicBezTo>
                    <a:pt x="109" y="145"/>
                    <a:pt x="111" y="145"/>
                    <a:pt x="112" y="145"/>
                  </a:cubicBezTo>
                  <a:cubicBezTo>
                    <a:pt x="114" y="145"/>
                    <a:pt x="115" y="144"/>
                    <a:pt x="117" y="144"/>
                  </a:cubicBezTo>
                  <a:cubicBezTo>
                    <a:pt x="121" y="142"/>
                    <a:pt x="126" y="139"/>
                    <a:pt x="133" y="132"/>
                  </a:cubicBezTo>
                  <a:cubicBezTo>
                    <a:pt x="144" y="119"/>
                    <a:pt x="156" y="108"/>
                    <a:pt x="161" y="104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2"/>
                    <a:pt x="165" y="101"/>
                    <a:pt x="167" y="101"/>
                  </a:cubicBezTo>
                  <a:cubicBezTo>
                    <a:pt x="168" y="101"/>
                    <a:pt x="169" y="102"/>
                    <a:pt x="169" y="103"/>
                  </a:cubicBezTo>
                  <a:cubicBezTo>
                    <a:pt x="172" y="106"/>
                    <a:pt x="169" y="110"/>
                    <a:pt x="169" y="110"/>
                  </a:cubicBezTo>
                  <a:cubicBezTo>
                    <a:pt x="168" y="111"/>
                    <a:pt x="162" y="117"/>
                    <a:pt x="155" y="124"/>
                  </a:cubicBezTo>
                  <a:cubicBezTo>
                    <a:pt x="143" y="135"/>
                    <a:pt x="128" y="150"/>
                    <a:pt x="126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3" y="155"/>
                    <a:pt x="120" y="159"/>
                    <a:pt x="113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8" y="184"/>
                    <a:pt x="8" y="184"/>
                    <a:pt x="8" y="184"/>
                  </a:cubicBezTo>
                  <a:lnTo>
                    <a:pt x="8" y="182"/>
                  </a:lnTo>
                  <a:close/>
                  <a:moveTo>
                    <a:pt x="184" y="184"/>
                  </a:moveTo>
                  <a:cubicBezTo>
                    <a:pt x="62" y="184"/>
                    <a:pt x="62" y="184"/>
                    <a:pt x="62" y="184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113" y="167"/>
                    <a:pt x="113" y="167"/>
                    <a:pt x="113" y="167"/>
                  </a:cubicBezTo>
                  <a:cubicBezTo>
                    <a:pt x="123" y="167"/>
                    <a:pt x="129" y="161"/>
                    <a:pt x="131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4" y="156"/>
                    <a:pt x="149" y="141"/>
                    <a:pt x="161" y="130"/>
                  </a:cubicBezTo>
                  <a:cubicBezTo>
                    <a:pt x="168" y="123"/>
                    <a:pt x="174" y="117"/>
                    <a:pt x="175" y="116"/>
                  </a:cubicBezTo>
                  <a:cubicBezTo>
                    <a:pt x="178" y="112"/>
                    <a:pt x="181" y="104"/>
                    <a:pt x="176" y="97"/>
                  </a:cubicBezTo>
                  <a:cubicBezTo>
                    <a:pt x="174" y="95"/>
                    <a:pt x="171" y="93"/>
                    <a:pt x="167" y="93"/>
                  </a:cubicBezTo>
                  <a:cubicBezTo>
                    <a:pt x="163" y="93"/>
                    <a:pt x="158" y="95"/>
                    <a:pt x="156" y="97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0" y="102"/>
                    <a:pt x="138" y="114"/>
                    <a:pt x="127" y="126"/>
                  </a:cubicBezTo>
                  <a:cubicBezTo>
                    <a:pt x="126" y="127"/>
                    <a:pt x="125" y="128"/>
                    <a:pt x="124" y="129"/>
                  </a:cubicBezTo>
                  <a:cubicBezTo>
                    <a:pt x="123" y="128"/>
                    <a:pt x="123" y="126"/>
                    <a:pt x="122" y="124"/>
                  </a:cubicBezTo>
                  <a:cubicBezTo>
                    <a:pt x="119" y="118"/>
                    <a:pt x="111" y="117"/>
                    <a:pt x="107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1" y="118"/>
                    <a:pt x="58" y="120"/>
                    <a:pt x="56" y="123"/>
                  </a:cubicBezTo>
                  <a:cubicBezTo>
                    <a:pt x="55" y="124"/>
                    <a:pt x="55" y="124"/>
                    <a:pt x="54" y="125"/>
                  </a:cubicBezTo>
                  <a:cubicBezTo>
                    <a:pt x="51" y="128"/>
                    <a:pt x="22" y="157"/>
                    <a:pt x="8" y="17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lnTo>
                    <a:pt x="184" y="184"/>
                  </a:lnTo>
                  <a:close/>
                </a:path>
              </a:pathLst>
            </a:custGeom>
            <a:solidFill>
              <a:srgbClr val="013476"/>
            </a:solidFill>
            <a:ln>
              <a:noFill/>
            </a:ln>
          </p:spPr>
          <p:txBody>
            <a:bodyPr spcFirstLastPara="1" wrap="square" lIns="114300" tIns="57150" rIns="114300" bIns="5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Calibri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97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A5D98C26-AB18-4402-9751-87132D2089D6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46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="" xmlns:a16="http://schemas.microsoft.com/office/drawing/2014/main" id="{92841EC5-EAD1-4540-9189-A19CA324376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48" y="467955"/>
            <a:ext cx="11808952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Μετάβαση σε νέο ενεργειακό μοντέλο φιλικό στο περιβάλλον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="" xmlns:a16="http://schemas.microsoft.com/office/drawing/2014/main" id="{FCB0F649-B151-4FFC-95A3-A0B37951278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6326" y="18871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E4FA59E-0197-4840-A1E5-E484D3E91730}"/>
              </a:ext>
            </a:extLst>
          </p:cNvPr>
          <p:cNvGrpSpPr>
            <a:grpSpLocks noChangeAspect="1"/>
          </p:cNvGrpSpPr>
          <p:nvPr/>
        </p:nvGrpSpPr>
        <p:grpSpPr>
          <a:xfrm>
            <a:off x="896326" y="36449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C8744C12-326F-40EB-813D-4D62AAC563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0F90DBEC-0654-4CE9-9D3E-8405A0E75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A48A67B5-D500-4FA7-9C5E-883F3E7B7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0EEF7574-93A9-4325-9BFE-5CDCDFE589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8FE8BA6-C313-4773-9D90-9907158A6509}"/>
              </a:ext>
            </a:extLst>
          </p:cNvPr>
          <p:cNvSpPr/>
          <p:nvPr/>
        </p:nvSpPr>
        <p:spPr>
          <a:xfrm>
            <a:off x="2195511" y="1996001"/>
            <a:ext cx="7800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ts val="1400"/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Διασύνδεση της Κρήτης και των Κυκλάδων με το δίκτυο μετάδοσης ηλεκτρικής ενέργειας της ηπειρωτικής χώρας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42CC5D5-E69A-4C68-B64C-9E824B205923}"/>
              </a:ext>
            </a:extLst>
          </p:cNvPr>
          <p:cNvSpPr/>
          <p:nvPr/>
        </p:nvSpPr>
        <p:spPr>
          <a:xfrm>
            <a:off x="2195511" y="3892266"/>
            <a:ext cx="5342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ts val="1400"/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Απλοποίηση διαδικασιών </a:t>
            </a:r>
            <a:r>
              <a:rPr lang="el-GR" i="1" dirty="0" err="1">
                <a:solidFill>
                  <a:srgbClr val="003476"/>
                </a:solidFill>
                <a:latin typeface="Roboto"/>
                <a:cs typeface="Arial"/>
              </a:rPr>
              <a:t>αδειοδότησης</a:t>
            </a: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 για ΑΠΕ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BE02E15-DE1D-4370-895C-8A6F3D89BFDD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val="641898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LASTSLIDEVIEWED" val="317,27,Slide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E85c2Fwr_Nri9DBDphY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nhdaInQ8.Yh7ivBpsDQ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Zax7z9TRCexCZcOJP9E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9_VzGNTL2r0zS2GmTDA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EXT" val="Section"/>
  <p:tag name="SMARTDIVIDERTOCSTYLE" val="Section TOC"/>
  <p:tag name="SMARTDIVIDERLEVEL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RATEGYDIVIDERTITLE" val="Yes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RATEGYDIVIDERTITLE" val="Ye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0dAAscQpC_Ylhq43j15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EXT" val="Section"/>
  <p:tag name="SMARTDIVIDERTOCSTYLE" val="Section TOC"/>
  <p:tag name="SMARTDIVIDER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_5ikE5oeZkZtjdZwzpO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RATEGYDIVIDERTITLE" val="Yes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x5KEvQSpuwPq_PcPFeO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EXT" val="Section"/>
  <p:tag name="SMARTDIVIDERTOCSTYLE" val="Section TOC"/>
  <p:tag name="SMARTDIVIDERLEVEL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RATEGYDIVIDERTITLE" val="Yes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BTz5sbTUG81FVlUzQzt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EXT" val="Section"/>
  <p:tag name="SMARTDIVIDERTOCSTYLE" val="Section TOC"/>
  <p:tag name="SMARTDIVIDERLEVEL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3cDPTiVjUCHLwhjNMpp4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84cjRd9ka99Jl436d_x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RYg8cBPkS0Ig3EMRaFm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0hMuzXCrqwOMESfUKGN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WEmlU0Gob4GaNcPYiey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4Z2WcMv9AslLIMb6NDu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8.yVM5vbaR89LfEUMzL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gw9V.vPHmCmQ0w_aCbK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1qyswX6bVX5g.222Iva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2pGIE_YopIsCaG3Qki5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I766NZS8J8Fsa6iQXRu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Ux_gg7jMOGCXTSUL3Og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qvwq5ITJOU78LvEW_vi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KhYeqhRq6RkMK19n9SV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E85c2Fwr_Nri9DBDphY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Tz0qd6RkiaZ4q84XENo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Tz0qd6RkiaZ4q84XENog"/>
</p:tagLst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Widescreen 16x9 Template">
  <a:themeElements>
    <a:clrScheme name="PwC">
      <a:dk1>
        <a:srgbClr val="000000"/>
      </a:dk1>
      <a:lt1>
        <a:srgbClr val="FFFFFF"/>
      </a:lt1>
      <a:dk2>
        <a:srgbClr val="A32020"/>
      </a:dk2>
      <a:lt2>
        <a:srgbClr val="DEDEDE"/>
      </a:lt2>
      <a:accent1>
        <a:srgbClr val="A32020"/>
      </a:accent1>
      <a:accent2>
        <a:srgbClr val="DB536A"/>
      </a:accent2>
      <a:accent3>
        <a:srgbClr val="000000"/>
      </a:accent3>
      <a:accent4>
        <a:srgbClr val="464646"/>
      </a:accent4>
      <a:accent5>
        <a:srgbClr val="7D7D7D"/>
      </a:accent5>
      <a:accent6>
        <a:srgbClr val="DEDEDE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vert="horz" wrap="square" lIns="0" tIns="0" rIns="0" bIns="0" rtlCol="0">
        <a:spAutoFit/>
      </a:bodyPr>
      <a:lstStyle>
        <a:defPPr algn="l">
          <a:defRPr sz="1200" noProof="0" dirty="0" smtClean="0">
            <a:solidFill>
              <a:schemeClr val="tx1"/>
            </a:solidFill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Default 16x9 Template.potx" id="{6C411FD8-E8FB-4FB1-84BB-FA89F6EBC1AF}" vid="{543C34BC-DBE3-4E7C-82E2-3ED2E26D4D7A}"/>
    </a:ext>
  </a:extLst>
</a:theme>
</file>

<file path=ppt/theme/theme3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1105</Words>
  <Application>Microsoft Office PowerPoint</Application>
  <PresentationFormat>Custom</PresentationFormat>
  <Paragraphs>234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1_Office Theme</vt:lpstr>
      <vt:lpstr>4_Widescreen 16x9 Template</vt:lpstr>
      <vt:lpstr>3_Simple Light</vt:lpstr>
      <vt:lpstr>think-cell Slide</vt:lpstr>
      <vt:lpstr>PowerPoint Presentation</vt:lpstr>
      <vt:lpstr>Εργαστήκαμε συστηματικά και δεσμευτήκαμε σε ένα χρονοδιάγραμμα </vt:lpstr>
      <vt:lpstr>PowerPoint Presentation</vt:lpstr>
      <vt:lpstr>Ο δρόμος για την τελική έγκριση </vt:lpstr>
      <vt:lpstr>Ειδική Υπηρεσία υπό τον Αν.Υπ. Οικονομικών διασφαλίζει την υλοποίηση του </vt:lpstr>
      <vt:lpstr>PowerPoint Presentation</vt:lpstr>
      <vt:lpstr>PowerPoint Presentation</vt:lpstr>
      <vt:lpstr>PowerPoint Presentation</vt:lpstr>
      <vt:lpstr>Μετάβαση σε νέο ενεργειακό μοντέλο φιλικό στο περιβάλλον</vt:lpstr>
      <vt:lpstr>Ενεργειακή αναβάθμιση του κτιριακού αποθέματος της χώρας και χωροταξική μεταρρύθμιση</vt:lpstr>
      <vt:lpstr>Μετάβαση σε ένα πράσινο και βιώσιμο σύστημα μεταφορών </vt:lpstr>
      <vt:lpstr>Αειφόρος χρήση των πόρων, ανθεκτικότητα στην κλιματική αλλαγή και διατήρηση της βιοποικιλότητας </vt:lpstr>
      <vt:lpstr>Συνδεσιμότητα για τους πολίτες, τις επιχειρήσεις, το κράτος</vt:lpstr>
      <vt:lpstr>Ψηφιακός μετασχηματισμός του κράτους</vt:lpstr>
      <vt:lpstr>Ψηφιακός μετασχηματισμός των επιχειρήσεων </vt:lpstr>
      <vt:lpstr>Αύξηση των θέσεων εργασίας και προώθηση της συμμετοχής στην αγορά εργασίας</vt:lpstr>
      <vt:lpstr>Ενίσχυση των ψηφιακών δυνατοτήτων της εκπαίδευσης και εκσυγχρονισμός της επαγγελματικής εκπαίδευσης και κατάρτισης </vt:lpstr>
      <vt:lpstr>Ενίσχυση της προσβασιμότητας, της αποτελεσματικότητας και της ποιότητας του συστήματος  υγείας </vt:lpstr>
      <vt:lpstr>Αύξηση της πρόσβασης σε αποτελεσματικές και χωρίς αποκλεισμούς κοινωνικές πολιτικές </vt:lpstr>
      <vt:lpstr>Φορολογικά εργαλεία πιο φιλικά για την ανάπτυξη και βελτίωση της φορολ. διοίκησης  </vt:lpstr>
      <vt:lpstr>Εκσυγχρονισμός της δημόσιας διοίκησης</vt:lpstr>
      <vt:lpstr>Βελτίωση της αποτελεσματικότητας του συστήματος δικαιοσύνης    </vt:lpstr>
      <vt:lpstr>Ενίσχυση του χρηματοπιστωτικού τομέα και των κεφαλαιαγορών    </vt:lpstr>
      <vt:lpstr>Προώθηση της έρευνας και της καινοτομίας   </vt:lpstr>
      <vt:lpstr>Εκσυγχρονισμός και βελτίωση της ανθεκτικότητας κύριων κλάδων οικονομίας της χώρας    </vt:lpstr>
      <vt:lpstr>Βελτίωση της ανταγωνιστικότητας και προώθηση ιδιωτικών επενδύσεων και εξαγωγών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Spanos Athanasios</dc:creator>
  <cp:lastModifiedBy>Pantelis</cp:lastModifiedBy>
  <cp:revision>181</cp:revision>
  <dcterms:modified xsi:type="dcterms:W3CDTF">2020-11-25T11:52:56Z</dcterms:modified>
</cp:coreProperties>
</file>